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Playfair Display"/>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layfairDisplay-regular.fntdata"/><Relationship Id="rId21" Type="http://schemas.openxmlformats.org/officeDocument/2006/relationships/slide" Target="slides/slide15.xml"/><Relationship Id="rId24" Type="http://schemas.openxmlformats.org/officeDocument/2006/relationships/font" Target="fonts/PlayfairDisplay-italic.fntdata"/><Relationship Id="rId23"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PlayfairDisplay-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60d7fb4e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60d7fb4e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43cdf2fb5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43cdf2fb5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419ee277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419ee277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interscholastic athletics can provide some of the most rewarding and inspiring moments in students’ lives, there can also be times when things may not go the way a parent or child wishes.  If a conflict or issue arises during a season, it is imperative that it be addressed in a timely and appropriate manner so that the concern can be resolved promptly.  Both parenting and coaching are extremely difficult jobs.  Open communication and clear expectations will enable both groups to work together to provide a greater benefit to the student-athletes.  </a:t>
            </a:r>
            <a:endParaRPr/>
          </a:p>
          <a:p>
            <a:pPr indent="0" lvl="0" marL="0" rtl="0" algn="l">
              <a:spcBef>
                <a:spcPts val="0"/>
              </a:spcBef>
              <a:spcAft>
                <a:spcPts val="0"/>
              </a:spcAft>
              <a:buNone/>
            </a:pPr>
            <a:r>
              <a:t/>
            </a:r>
            <a:endParaRPr/>
          </a:p>
          <a:p>
            <a:pPr indent="-298450" lvl="0" marL="457200" rtl="0" algn="l">
              <a:lnSpc>
                <a:spcPct val="115000"/>
              </a:lnSpc>
              <a:spcBef>
                <a:spcPts val="1200"/>
              </a:spcBef>
              <a:spcAft>
                <a:spcPts val="0"/>
              </a:spcAft>
              <a:buSzPts val="1100"/>
              <a:buAutoNum type="arabicPeriod"/>
            </a:pPr>
            <a:r>
              <a:rPr lang="en" sz="1000">
                <a:solidFill>
                  <a:schemeClr val="dk1"/>
                </a:solidFill>
              </a:rPr>
              <a:t>In many instances, a conversation between a </a:t>
            </a:r>
            <a:r>
              <a:rPr b="1" lang="en" sz="1000">
                <a:solidFill>
                  <a:schemeClr val="dk1"/>
                </a:solidFill>
              </a:rPr>
              <a:t>parent and the student-athlete</a:t>
            </a:r>
            <a:r>
              <a:rPr lang="en" sz="1000">
                <a:solidFill>
                  <a:schemeClr val="dk1"/>
                </a:solidFill>
              </a:rPr>
              <a:t> can resolve most questions or concerns.  The student-athlete who is in attendance daily at practices and games should be able to address rules and roles of the program.</a:t>
            </a:r>
            <a:endParaRPr sz="1000">
              <a:solidFill>
                <a:schemeClr val="dk1"/>
              </a:solidFill>
            </a:endParaRPr>
          </a:p>
          <a:p>
            <a:pPr indent="-298450" lvl="0" marL="457200" rtl="0" algn="l">
              <a:lnSpc>
                <a:spcPct val="115000"/>
              </a:lnSpc>
              <a:spcBef>
                <a:spcPts val="0"/>
              </a:spcBef>
              <a:spcAft>
                <a:spcPts val="0"/>
              </a:spcAft>
              <a:buSzPts val="1100"/>
              <a:buAutoNum type="arabicPeriod"/>
            </a:pPr>
            <a:r>
              <a:rPr lang="en" sz="1000">
                <a:solidFill>
                  <a:schemeClr val="dk1"/>
                </a:solidFill>
              </a:rPr>
              <a:t>If this conversation does not resolve the problem or answer the question, the next step is for the </a:t>
            </a:r>
            <a:r>
              <a:rPr b="1" lang="en" sz="1000">
                <a:solidFill>
                  <a:schemeClr val="dk1"/>
                </a:solidFill>
              </a:rPr>
              <a:t>student-athlete and coach</a:t>
            </a:r>
            <a:r>
              <a:rPr lang="en" sz="1000">
                <a:solidFill>
                  <a:schemeClr val="dk1"/>
                </a:solidFill>
              </a:rPr>
              <a:t> to discuss the concern.  Many times a misunderstanding can easily be resolved with this direct conversation.</a:t>
            </a:r>
            <a:endParaRPr sz="1000">
              <a:solidFill>
                <a:schemeClr val="dk1"/>
              </a:solidFill>
            </a:endParaRPr>
          </a:p>
          <a:p>
            <a:pPr indent="-298450" lvl="0" marL="457200" rtl="0" algn="l">
              <a:lnSpc>
                <a:spcPct val="115000"/>
              </a:lnSpc>
              <a:spcBef>
                <a:spcPts val="0"/>
              </a:spcBef>
              <a:spcAft>
                <a:spcPts val="0"/>
              </a:spcAft>
              <a:buSzPts val="1100"/>
              <a:buAutoNum type="arabicPeriod"/>
            </a:pPr>
            <a:r>
              <a:rPr lang="en" sz="1000">
                <a:solidFill>
                  <a:schemeClr val="dk1"/>
                </a:solidFill>
              </a:rPr>
              <a:t>If it is necessary for a </a:t>
            </a:r>
            <a:r>
              <a:rPr b="1" lang="en" sz="1000">
                <a:solidFill>
                  <a:schemeClr val="dk1"/>
                </a:solidFill>
              </a:rPr>
              <a:t>parent and coach</a:t>
            </a:r>
            <a:r>
              <a:rPr lang="en" sz="1000">
                <a:solidFill>
                  <a:schemeClr val="dk1"/>
                </a:solidFill>
              </a:rPr>
              <a:t> to meet to discuss a concern, the parent should contact the coach to schedule a meeting.  Please do not attempt to confront a coach before, after, or during a practice or game.  These can be emotional times for both the parent and the coach and would not promote a positive resolution.  It should be understood that playing time, team strategy, play calling, and other student-athletes are not topics of discussion.  </a:t>
            </a:r>
            <a:endParaRPr sz="1000">
              <a:solidFill>
                <a:schemeClr val="dk1"/>
              </a:solidFill>
            </a:endParaRPr>
          </a:p>
          <a:p>
            <a:pPr indent="-298450" lvl="0" marL="457200" rtl="0" algn="l">
              <a:lnSpc>
                <a:spcPct val="115000"/>
              </a:lnSpc>
              <a:spcBef>
                <a:spcPts val="0"/>
              </a:spcBef>
              <a:spcAft>
                <a:spcPts val="0"/>
              </a:spcAft>
              <a:buSzPts val="1100"/>
              <a:buAutoNum type="arabicPeriod"/>
            </a:pPr>
            <a:r>
              <a:rPr lang="en" sz="1000">
                <a:solidFill>
                  <a:schemeClr val="dk1"/>
                </a:solidFill>
              </a:rPr>
              <a:t>If none of the above avenues resolve the concern, then a meeting between the student, parent, coach, and Athletic Director will be scheduled.</a:t>
            </a:r>
            <a:endParaRPr sz="10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f3e4aa79c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f3e4aa79c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419ee277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419ee277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Parents wishing to transport their child home from an away event must notify the athletic office before the end of school (2:00pm) the previous school day.  For example – for a Friday game notification must be given by 2:00pm on Thursday.  For a Saturday, Sunday or Monday event, notification must be given by 2:00pm on Friday.  Please understand that coaches are permitted to require all team members to be on the bus on the way home.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959bae1d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959bae1d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800">
                <a:solidFill>
                  <a:srgbClr val="595959"/>
                </a:solidFill>
              </a:rPr>
              <a:t>Things can change quickly with regard to schedule, transportation and opponent protocols.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28c65b0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28c65b0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419ee277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419ee277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6dac0a24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6dac0a24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d5dc9647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d5dc9647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64cc6f375_0_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64cc6f37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Respect: For school community follow </a:t>
            </a:r>
            <a:r>
              <a:rPr lang="en"/>
              <a:t>expectations set forth by the Souhegan </a:t>
            </a:r>
            <a:r>
              <a:rPr lang="en"/>
              <a:t>Cooperative</a:t>
            </a:r>
            <a:r>
              <a:rPr lang="en"/>
              <a:t> and Amherst School Districts, their school, the Athletic department, and the sport-specific program in which they participate, For teammates and coaches- be fully committed. For opponents Student-athletes represent themselves, schools, families, and city.  Unsportsmanlike behavior by students will have consequences.  </a:t>
            </a:r>
            <a:endParaRPr/>
          </a:p>
          <a:p>
            <a:pPr indent="0" lvl="0" marL="0" rtl="0" algn="l">
              <a:spcBef>
                <a:spcPts val="0"/>
              </a:spcBef>
              <a:spcAft>
                <a:spcPts val="0"/>
              </a:spcAft>
              <a:buNone/>
            </a:pPr>
            <a:r>
              <a:rPr lang="en"/>
              <a:t>Trust: Student-athletes have a responsibility to be leaders amongst their peers. We are trusting them to be representatives of our larger community on very public scenes. They have to demonstrate respect to their community, school, program, team, and self by behaving appropriately at all times.  They are encouraged to excel in school and to make the right decisions in social settings and in peer groups.</a:t>
            </a:r>
            <a:endParaRPr/>
          </a:p>
          <a:p>
            <a:pPr indent="0" lvl="0" marL="0" rtl="0" algn="l">
              <a:spcBef>
                <a:spcPts val="0"/>
              </a:spcBef>
              <a:spcAft>
                <a:spcPts val="0"/>
              </a:spcAft>
              <a:buNone/>
            </a:pPr>
            <a:r>
              <a:rPr lang="en"/>
              <a:t>Courage: Putting </a:t>
            </a:r>
            <a:r>
              <a:rPr lang="en"/>
              <a:t>yourself out there in all situations can be a daunting endeavor. </a:t>
            </a:r>
            <a:r>
              <a:rPr lang="en"/>
              <a:t>Every task, drill, practice, game, and homework assignment should be done with pride and excellence at all times; understanding that each individual’s level of excellence may be different.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Families:</a:t>
            </a:r>
            <a:endParaRPr/>
          </a:p>
          <a:p>
            <a:pPr indent="0" lvl="0" marL="0" rtl="0" algn="l">
              <a:spcBef>
                <a:spcPts val="0"/>
              </a:spcBef>
              <a:spcAft>
                <a:spcPts val="0"/>
              </a:spcAft>
              <a:buNone/>
            </a:pPr>
            <a:r>
              <a:rPr lang="en"/>
              <a:t>Respect: Keep the cheering positive, no profanity or degrading language or gestures. Appreciate good play from </a:t>
            </a:r>
            <a:r>
              <a:rPr lang="en"/>
              <a:t>both</a:t>
            </a:r>
            <a:r>
              <a:rPr lang="en"/>
              <a:t> sides. Learn the rules of the game to be a better/informed spectator.</a:t>
            </a:r>
            <a:endParaRPr/>
          </a:p>
          <a:p>
            <a:pPr indent="0" lvl="0" marL="0" rtl="0" algn="l">
              <a:spcBef>
                <a:spcPts val="0"/>
              </a:spcBef>
              <a:spcAft>
                <a:spcPts val="0"/>
              </a:spcAft>
              <a:buNone/>
            </a:pPr>
            <a:r>
              <a:rPr lang="en"/>
              <a:t>Trust: Judgement calls of officials and coaches. </a:t>
            </a:r>
            <a:endParaRPr/>
          </a:p>
          <a:p>
            <a:pPr indent="0" lvl="0" marL="0" rtl="0" algn="l">
              <a:spcBef>
                <a:spcPts val="0"/>
              </a:spcBef>
              <a:spcAft>
                <a:spcPts val="0"/>
              </a:spcAft>
              <a:buNone/>
            </a:pPr>
            <a:r>
              <a:rPr lang="en"/>
              <a:t>Courage: Encourage other spectators to participate in the spirit of good sportsmanship</a:t>
            </a:r>
            <a:endParaRPr/>
          </a:p>
          <a:p>
            <a:pPr indent="0" lvl="0" marL="0" rtl="0" algn="l">
              <a:spcBef>
                <a:spcPts val="0"/>
              </a:spcBef>
              <a:spcAft>
                <a:spcPts val="0"/>
              </a:spcAft>
              <a:buNone/>
            </a:pPr>
            <a:r>
              <a:rPr lang="en"/>
              <a:t>**  let the players play, the coaches coach and the officials officiate**</a:t>
            </a:r>
            <a:endParaRPr/>
          </a:p>
          <a:p>
            <a:pPr indent="0" lvl="0" marL="0" rtl="0" algn="l">
              <a:spcBef>
                <a:spcPts val="0"/>
              </a:spcBef>
              <a:spcAft>
                <a:spcPts val="0"/>
              </a:spcAft>
              <a:buNone/>
            </a:pPr>
            <a:r>
              <a:rPr lang="en"/>
              <a:t>We have a ZERO </a:t>
            </a:r>
            <a:r>
              <a:rPr lang="en"/>
              <a:t>tolerance</a:t>
            </a:r>
            <a:r>
              <a:rPr lang="en"/>
              <a:t> policy for harassment of officials. It is a </a:t>
            </a:r>
            <a:r>
              <a:rPr lang="en"/>
              <a:t>privilege</a:t>
            </a:r>
            <a:r>
              <a:rPr lang="en"/>
              <a:t> for your kids to play sports and it </a:t>
            </a:r>
            <a:r>
              <a:rPr lang="en"/>
              <a:t>is</a:t>
            </a:r>
            <a:r>
              <a:rPr lang="en"/>
              <a:t> a </a:t>
            </a:r>
            <a:r>
              <a:rPr lang="en"/>
              <a:t>privilege</a:t>
            </a:r>
            <a:r>
              <a:rPr lang="en"/>
              <a:t> for you to be able to watch.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Coaches: </a:t>
            </a:r>
            <a:endParaRPr/>
          </a:p>
          <a:p>
            <a:pPr indent="0" lvl="0" marL="0" rtl="0" algn="l">
              <a:spcBef>
                <a:spcPts val="0"/>
              </a:spcBef>
              <a:spcAft>
                <a:spcPts val="0"/>
              </a:spcAft>
              <a:buNone/>
            </a:pPr>
            <a:r>
              <a:rPr lang="en"/>
              <a:t>Respect: Remember that our athletes are whole people; get to know them as such.</a:t>
            </a:r>
            <a:endParaRPr/>
          </a:p>
          <a:p>
            <a:pPr indent="0" lvl="0" marL="0" rtl="0" algn="l">
              <a:spcBef>
                <a:spcPts val="0"/>
              </a:spcBef>
              <a:spcAft>
                <a:spcPts val="0"/>
              </a:spcAft>
              <a:buNone/>
            </a:pPr>
            <a:r>
              <a:rPr lang="en"/>
              <a:t>Trust: Judgement calls of the department and officials.</a:t>
            </a:r>
            <a:endParaRPr/>
          </a:p>
          <a:p>
            <a:pPr indent="0" lvl="0" marL="0" rtl="0" algn="l">
              <a:spcBef>
                <a:spcPts val="0"/>
              </a:spcBef>
              <a:spcAft>
                <a:spcPts val="0"/>
              </a:spcAft>
              <a:buNone/>
            </a:pPr>
            <a:r>
              <a:rPr lang="en"/>
              <a:t>Courage: Have </a:t>
            </a:r>
            <a:r>
              <a:rPr lang="en"/>
              <a:t>conversations</a:t>
            </a:r>
            <a:r>
              <a:rPr lang="en"/>
              <a:t> when necessary.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419ee277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419ee277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Students wishing to participate in high school interscholastic athletics must complete the following in order to be eligible.  A student MAY NOT participate until all items are completed and verified.</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1.</a:t>
            </a:r>
            <a:r>
              <a:rPr lang="en" sz="700">
                <a:solidFill>
                  <a:schemeClr val="dk1"/>
                </a:solidFill>
                <a:latin typeface="Times New Roman"/>
                <a:ea typeface="Times New Roman"/>
                <a:cs typeface="Times New Roman"/>
                <a:sym typeface="Times New Roman"/>
              </a:rPr>
              <a:t>       </a:t>
            </a:r>
            <a:r>
              <a:rPr b="1" lang="en" sz="1000">
                <a:solidFill>
                  <a:schemeClr val="dk1"/>
                </a:solidFill>
                <a:latin typeface="Calibri"/>
                <a:ea typeface="Calibri"/>
                <a:cs typeface="Calibri"/>
                <a:sym typeface="Calibri"/>
              </a:rPr>
              <a:t>Online registration through PowerSchool for each season of participation</a:t>
            </a:r>
            <a:endParaRPr b="1"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During this registration process, the parent/guardian will</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sz="1000">
                <a:solidFill>
                  <a:schemeClr val="dk1"/>
                </a:solidFill>
                <a:latin typeface="Calibri"/>
                <a:ea typeface="Calibri"/>
                <a:cs typeface="Calibri"/>
                <a:sym typeface="Calibri"/>
              </a:rPr>
              <a:t>give permission for participation and provide emergency and medical information</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sz="1000">
                <a:solidFill>
                  <a:schemeClr val="dk1"/>
                </a:solidFill>
                <a:latin typeface="Calibri"/>
                <a:ea typeface="Calibri"/>
                <a:cs typeface="Calibri"/>
                <a:sym typeface="Calibri"/>
              </a:rPr>
              <a:t>provide proof of health insurance. </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sz="1000">
                <a:solidFill>
                  <a:schemeClr val="dk1"/>
                </a:solidFill>
                <a:latin typeface="Calibri"/>
                <a:ea typeface="Calibri"/>
                <a:cs typeface="Calibri"/>
                <a:sym typeface="Calibri"/>
              </a:rPr>
              <a:t>accept policies, procedures, and expectations as outlined.</a:t>
            </a:r>
            <a:endParaRPr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500">
                <a:solidFill>
                  <a:schemeClr val="dk1"/>
                </a:solidFill>
              </a:rPr>
              <a:t> </a:t>
            </a:r>
            <a:endParaRPr sz="500">
              <a:solidFill>
                <a:schemeClr val="dk1"/>
              </a:solidFill>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rPr>
              <a:t>Opportunities will be provided for families to use a school computer if other internet access is not available. </a:t>
            </a:r>
            <a:endParaRPr sz="1000">
              <a:solidFill>
                <a:schemeClr val="dk1"/>
              </a:solidFill>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2.</a:t>
            </a:r>
            <a:r>
              <a:rPr lang="en" sz="700">
                <a:solidFill>
                  <a:schemeClr val="dk1"/>
                </a:solidFill>
                <a:latin typeface="Times New Roman"/>
                <a:ea typeface="Times New Roman"/>
                <a:cs typeface="Times New Roman"/>
                <a:sym typeface="Times New Roman"/>
              </a:rPr>
              <a:t>       </a:t>
            </a:r>
            <a:r>
              <a:rPr b="1" lang="en" sz="1000">
                <a:solidFill>
                  <a:schemeClr val="dk1"/>
                </a:solidFill>
                <a:latin typeface="Calibri"/>
                <a:ea typeface="Calibri"/>
                <a:cs typeface="Calibri"/>
                <a:sym typeface="Calibri"/>
              </a:rPr>
              <a:t>Proof of medical examination clearing student for athletic participation</a:t>
            </a:r>
            <a:endParaRPr b="1"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This is required once in the student’s high school career.  It is required prior to participation at any level.  For students new to high school athletics, the physical must be dated on or after July 1 of the previous year. </a:t>
            </a:r>
            <a:endParaRPr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For example:  for the 2019-20 school year the physical must be dated on or after July 1, 2018 (last summer).</a:t>
            </a:r>
            <a:endParaRPr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If necessary, please see the Athletic Department for information regarding locations of free or inexpensive athletic physicals.</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3.</a:t>
            </a:r>
            <a:r>
              <a:rPr lang="en" sz="700">
                <a:solidFill>
                  <a:schemeClr val="dk1"/>
                </a:solidFill>
                <a:latin typeface="Times New Roman"/>
                <a:ea typeface="Times New Roman"/>
                <a:cs typeface="Times New Roman"/>
                <a:sym typeface="Times New Roman"/>
              </a:rPr>
              <a:t>       </a:t>
            </a:r>
            <a:r>
              <a:rPr b="1" lang="en" sz="1000">
                <a:solidFill>
                  <a:schemeClr val="dk1"/>
                </a:solidFill>
                <a:latin typeface="Calibri"/>
                <a:ea typeface="Calibri"/>
                <a:cs typeface="Calibri"/>
                <a:sym typeface="Calibri"/>
              </a:rPr>
              <a:t>Academic Eligibility </a:t>
            </a:r>
            <a:endParaRPr b="1"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4.</a:t>
            </a:r>
            <a:r>
              <a:rPr lang="en" sz="700">
                <a:solidFill>
                  <a:schemeClr val="dk1"/>
                </a:solidFill>
                <a:latin typeface="Times New Roman"/>
                <a:ea typeface="Times New Roman"/>
                <a:cs typeface="Times New Roman"/>
                <a:sym typeface="Times New Roman"/>
              </a:rPr>
              <a:t>       </a:t>
            </a:r>
            <a:r>
              <a:rPr b="1" lang="en" sz="1000">
                <a:solidFill>
                  <a:schemeClr val="dk1"/>
                </a:solidFill>
                <a:latin typeface="Calibri"/>
                <a:ea typeface="Calibri"/>
                <a:cs typeface="Calibri"/>
                <a:sym typeface="Calibri"/>
              </a:rPr>
              <a:t>Impact Testing for contact sports</a:t>
            </a:r>
            <a:endParaRPr b="1"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All freshmen, juniors, and students new to high school athletics at Souhegan who wish to participate in a contact sport will need to take the computerized Impact test.  This test will provide baseline data which will aid in the return to participation in the event of a head injury. </a:t>
            </a:r>
            <a:endParaRPr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5.</a:t>
            </a:r>
            <a:r>
              <a:rPr lang="en" sz="700">
                <a:solidFill>
                  <a:schemeClr val="dk1"/>
                </a:solidFill>
                <a:latin typeface="Times New Roman"/>
                <a:ea typeface="Times New Roman"/>
                <a:cs typeface="Times New Roman"/>
                <a:sym typeface="Times New Roman"/>
              </a:rPr>
              <a:t>       </a:t>
            </a:r>
            <a:r>
              <a:rPr b="1" lang="en" sz="1000">
                <a:solidFill>
                  <a:schemeClr val="dk1"/>
                </a:solidFill>
                <a:latin typeface="Calibri"/>
                <a:ea typeface="Calibri"/>
                <a:cs typeface="Calibri"/>
                <a:sym typeface="Calibri"/>
              </a:rPr>
              <a:t>Athletic User Fee Payment</a:t>
            </a:r>
            <a:endParaRPr b="1"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Athletic user fees can be paid online during the registration process or by cash or check delivered to the athletic office in the  high school.  Checks should be made payable to “SHS Activities”.  There will be a $35 charge for all checks returned due to insufficient funds.  Students may tryout prior to this fee being paid but students will not be issued a uniform until the fee is settled (ie:  paid, free/reduced lunch or financial hardship granted, family cap, 3-season athlete verified, or payment plan agreed to).  Dual sport athletes (two sports in one season) are required to only pay the higher of the two fees.</a:t>
            </a:r>
            <a:endParaRPr sz="10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rPr>
              <a:t> </a:t>
            </a:r>
            <a:endParaRPr b="1" sz="1000">
              <a:solidFill>
                <a:schemeClr val="dk1"/>
              </a:solidFill>
            </a:endParaRPr>
          </a:p>
          <a:p>
            <a:pPr indent="0" lvl="0" marL="228600" rtl="0" algn="l">
              <a:lnSpc>
                <a:spcPct val="115000"/>
              </a:lnSpc>
              <a:spcBef>
                <a:spcPts val="1200"/>
              </a:spcBef>
              <a:spcAft>
                <a:spcPts val="0"/>
              </a:spcAft>
              <a:buClr>
                <a:schemeClr val="dk1"/>
              </a:buClr>
              <a:buSzPts val="1100"/>
              <a:buFont typeface="Arial"/>
              <a:buNone/>
            </a:pPr>
            <a:r>
              <a:rPr b="1" lang="en" sz="1000" u="sng">
                <a:solidFill>
                  <a:schemeClr val="dk1"/>
                </a:solidFill>
              </a:rPr>
              <a:t>Fee Waivers</a:t>
            </a:r>
            <a:endParaRPr b="1" sz="1000" u="sng">
              <a:solidFill>
                <a:schemeClr val="dk1"/>
              </a:solidFill>
            </a:endParaRPr>
          </a:p>
          <a:p>
            <a:pPr indent="0" lvl="0" marL="685800" rtl="0" algn="l">
              <a:lnSpc>
                <a:spcPct val="115000"/>
              </a:lnSpc>
              <a:spcBef>
                <a:spcPts val="120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sz="1000">
                <a:solidFill>
                  <a:schemeClr val="dk1"/>
                </a:solidFill>
                <a:latin typeface="Calibri"/>
                <a:ea typeface="Calibri"/>
                <a:cs typeface="Calibri"/>
                <a:sym typeface="Calibri"/>
              </a:rPr>
              <a:t>Students who qualify for free or reduced meals through the Food Services Program are exempt from athletic fees and should indicate this at the time of registration. </a:t>
            </a:r>
            <a:endParaRPr sz="1000">
              <a:solidFill>
                <a:schemeClr val="dk1"/>
              </a:solidFill>
              <a:latin typeface="Calibri"/>
              <a:ea typeface="Calibri"/>
              <a:cs typeface="Calibri"/>
              <a:sym typeface="Calibri"/>
            </a:endParaRPr>
          </a:p>
          <a:p>
            <a:pPr indent="0" lvl="0" marL="685800" rtl="0" algn="l">
              <a:lnSpc>
                <a:spcPct val="115000"/>
              </a:lnSpc>
              <a:spcBef>
                <a:spcPts val="120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sz="1000">
                <a:solidFill>
                  <a:schemeClr val="dk1"/>
                </a:solidFill>
                <a:latin typeface="Calibri"/>
                <a:ea typeface="Calibri"/>
                <a:cs typeface="Calibri"/>
                <a:sym typeface="Calibri"/>
              </a:rPr>
              <a:t>Any student-athlete who is a three-season participant in good standing in the same school year will not be charged the user fee for the spring season.</a:t>
            </a:r>
            <a:endParaRPr sz="1000">
              <a:solidFill>
                <a:schemeClr val="dk1"/>
              </a:solidFill>
              <a:latin typeface="Calibri"/>
              <a:ea typeface="Calibri"/>
              <a:cs typeface="Calibri"/>
              <a:sym typeface="Calibri"/>
            </a:endParaRPr>
          </a:p>
          <a:p>
            <a:pPr indent="0" lvl="0" marL="685800" rtl="0" algn="l">
              <a:lnSpc>
                <a:spcPct val="115000"/>
              </a:lnSpc>
              <a:spcBef>
                <a:spcPts val="120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sz="1000">
                <a:solidFill>
                  <a:schemeClr val="dk1"/>
                </a:solidFill>
                <a:latin typeface="Calibri"/>
                <a:ea typeface="Calibri"/>
                <a:cs typeface="Calibri"/>
                <a:sym typeface="Calibri"/>
              </a:rPr>
              <a:t>No family will be required to pay more than $400 in any single school year. Hockey does not count towards cap.</a:t>
            </a:r>
            <a:endParaRPr sz="1000">
              <a:solidFill>
                <a:schemeClr val="dk1"/>
              </a:solidFill>
              <a:latin typeface="Calibri"/>
              <a:ea typeface="Calibri"/>
              <a:cs typeface="Calibri"/>
              <a:sym typeface="Calibri"/>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indent="0" lvl="0" marL="228600" rtl="0" algn="l">
              <a:lnSpc>
                <a:spcPct val="115000"/>
              </a:lnSpc>
              <a:spcBef>
                <a:spcPts val="1200"/>
              </a:spcBef>
              <a:spcAft>
                <a:spcPts val="0"/>
              </a:spcAft>
              <a:buClr>
                <a:schemeClr val="dk1"/>
              </a:buClr>
              <a:buSzPts val="1100"/>
              <a:buFont typeface="Arial"/>
              <a:buNone/>
            </a:pPr>
            <a:r>
              <a:rPr lang="en" sz="1000">
                <a:solidFill>
                  <a:schemeClr val="dk1"/>
                </a:solidFill>
              </a:rPr>
              <a:t>A fee waiver or payment plan may be requested if there are extenuating circumstances regarding financial hardship.  This request can be made during the online registration process.  </a:t>
            </a:r>
            <a:endParaRPr sz="10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32836f8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f32836f8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419ee277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9419ee277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Age (NHIAA By-Law Article II Section 1)</a:t>
            </a:r>
            <a:endParaRPr/>
          </a:p>
          <a:p>
            <a:pPr indent="0" lvl="0" marL="0" rtl="0" algn="l">
              <a:spcBef>
                <a:spcPts val="0"/>
              </a:spcBef>
              <a:spcAft>
                <a:spcPts val="0"/>
              </a:spcAft>
              <a:buNone/>
            </a:pPr>
            <a:r>
              <a:rPr lang="en"/>
              <a:t>A student must be less than 19 years of age prior to September 1 of the current school year.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Scholastic Standing A. No pupil who has failed to pass four (4) units of work* during the school’s previous grading period** shall represent the school in any interscholastic contest. A minimum of four (4) units of work per grading period is required for participation in interscholastic athletics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Eight Semester Rule  (NHIAA By-Law Article II Section 3)</a:t>
            </a:r>
            <a:endParaRPr/>
          </a:p>
          <a:p>
            <a:pPr indent="0" lvl="0" marL="0" rtl="0" algn="l">
              <a:spcBef>
                <a:spcPts val="0"/>
              </a:spcBef>
              <a:spcAft>
                <a:spcPts val="0"/>
              </a:spcAft>
              <a:buClr>
                <a:schemeClr val="dk1"/>
              </a:buClr>
              <a:buSzPts val="1100"/>
              <a:buFont typeface="Arial"/>
              <a:buNone/>
            </a:pPr>
            <a:r>
              <a:rPr lang="en"/>
              <a:t>A student shall be eligible for interscholastic high school competition for no more than eight consecutive semesters beyond the eighth grade.  This rule applies regardless of participation in athletics during that time.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Transfer Students  (NHIAA By-Law Article II Section 4)</a:t>
            </a:r>
            <a:endParaRPr/>
          </a:p>
          <a:p>
            <a:pPr indent="0" lvl="0" marL="0" rtl="0" algn="l">
              <a:spcBef>
                <a:spcPts val="0"/>
              </a:spcBef>
              <a:spcAft>
                <a:spcPts val="0"/>
              </a:spcAft>
              <a:buClr>
                <a:schemeClr val="dk1"/>
              </a:buClr>
              <a:buSzPts val="1100"/>
              <a:buFont typeface="Arial"/>
              <a:buNone/>
            </a:pPr>
            <a:r>
              <a:rPr lang="en"/>
              <a:t>The rules governing transfer students entering the Nashua School District from another school are governed by the NHIAA.  Students who transfer into the Nashua School District must be declared eligible prior to participating in a contest.  Information regarding the athletic eligibility of all students transferring to the Nashua School District should be requested from the Athletic Department Office.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Non-School Competition (NHIAA By-Law Article II Section 7)</a:t>
            </a:r>
            <a:endParaRPr/>
          </a:p>
          <a:p>
            <a:pPr indent="0" lvl="0" marL="0" rtl="0" algn="l">
              <a:spcBef>
                <a:spcPts val="0"/>
              </a:spcBef>
              <a:spcAft>
                <a:spcPts val="0"/>
              </a:spcAft>
              <a:buClr>
                <a:schemeClr val="dk1"/>
              </a:buClr>
              <a:buSzPts val="1100"/>
              <a:buFont typeface="Arial"/>
              <a:buNone/>
            </a:pPr>
            <a:r>
              <a:rPr lang="en"/>
              <a:t>Members of a school team are prevented from missing any portion of a high school practice or competition to practice or compete with an out-of-school team.  This includes non-school tournaments, showcases, combines, or other athletic events.  Whenever a conflict arises between the high school team practice/competition and an out-of-school practice/competition on the same day, the high school team practice/competition must be honored by the student-athlete. Priority must be given at all times to the high school team, its practices, and its contests unless a waiver has been granted by the principal and athletic director. It is expressly understood that waivers shall not be granted on a regular basis and shall only be granted in extraordinary circumstances.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Penalties: Any student-athlete who violates this rule, unless a waiver has been granted, for the first time shall be declared ineligible for the next four (4) consecutive interscholastic events or three (3) weeks of a season in which the student-athlete is a participant, whichever is greater. This Penalty is effective from the date of his or her last participation in a high school sport. Any student-athlete who violates this rule a second or subsequent time shall be declared ineligible for participation in any high school sport for the balance of the school year.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 name="Google Shape;57;p14"/>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58" name="Google Shape;58;p14"/>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rtl="0">
              <a:spcBef>
                <a:spcPts val="1000"/>
              </a:spcBef>
              <a:spcAft>
                <a:spcPts val="0"/>
              </a:spcAft>
              <a:buSzPts val="4800"/>
              <a:buNone/>
              <a:defRPr sz="4800"/>
            </a:lvl1pPr>
            <a:lvl2pPr lvl="1" rtl="0">
              <a:spcBef>
                <a:spcPts val="1000"/>
              </a:spcBef>
              <a:spcAft>
                <a:spcPts val="0"/>
              </a:spcAft>
              <a:buSzPts val="4800"/>
              <a:buNone/>
              <a:defRPr sz="4800"/>
            </a:lvl2pPr>
            <a:lvl3pPr lvl="2" rtl="0">
              <a:spcBef>
                <a:spcPts val="1000"/>
              </a:spcBef>
              <a:spcAft>
                <a:spcPts val="0"/>
              </a:spcAft>
              <a:buSzPts val="4800"/>
              <a:buNone/>
              <a:defRPr sz="4800"/>
            </a:lvl3pPr>
            <a:lvl4pPr lvl="3" rtl="0">
              <a:spcBef>
                <a:spcPts val="1000"/>
              </a:spcBef>
              <a:spcAft>
                <a:spcPts val="0"/>
              </a:spcAft>
              <a:buSzPts val="4800"/>
              <a:buNone/>
              <a:defRPr sz="4800"/>
            </a:lvl4pPr>
            <a:lvl5pPr lvl="4" rtl="0">
              <a:spcBef>
                <a:spcPts val="1000"/>
              </a:spcBef>
              <a:spcAft>
                <a:spcPts val="0"/>
              </a:spcAft>
              <a:buSzPts val="4800"/>
              <a:buNone/>
              <a:defRPr sz="4800"/>
            </a:lvl5pPr>
            <a:lvl6pPr lvl="5" rtl="0">
              <a:spcBef>
                <a:spcPts val="1000"/>
              </a:spcBef>
              <a:spcAft>
                <a:spcPts val="0"/>
              </a:spcAft>
              <a:buSzPts val="4800"/>
              <a:buNone/>
              <a:defRPr sz="4800"/>
            </a:lvl6pPr>
            <a:lvl7pPr lvl="6" rtl="0">
              <a:spcBef>
                <a:spcPts val="1000"/>
              </a:spcBef>
              <a:spcAft>
                <a:spcPts val="0"/>
              </a:spcAft>
              <a:buSzPts val="4800"/>
              <a:buNone/>
              <a:defRPr sz="4800"/>
            </a:lvl7pPr>
            <a:lvl8pPr lvl="7" rtl="0">
              <a:spcBef>
                <a:spcPts val="1000"/>
              </a:spcBef>
              <a:spcAft>
                <a:spcPts val="0"/>
              </a:spcAft>
              <a:buSzPts val="4800"/>
              <a:buNone/>
              <a:defRPr sz="4800"/>
            </a:lvl8pPr>
            <a:lvl9pPr lvl="8" rtl="0">
              <a:spcBef>
                <a:spcPts val="1000"/>
              </a:spcBef>
              <a:spcAft>
                <a:spcPts val="0"/>
              </a:spcAft>
              <a:buSzPts val="4800"/>
              <a:buNone/>
              <a:defRPr sz="4800"/>
            </a:lvl9pPr>
          </a:lstStyle>
          <a:p/>
        </p:txBody>
      </p:sp>
      <p:sp>
        <p:nvSpPr>
          <p:cNvPr id="59" name="Google Shape;59;p14"/>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rtl="0">
              <a:lnSpc>
                <a:spcPct val="100000"/>
              </a:lnSpc>
              <a:spcBef>
                <a:spcPts val="1000"/>
              </a:spcBef>
              <a:spcAft>
                <a:spcPts val="0"/>
              </a:spcAft>
              <a:buClr>
                <a:schemeClr val="accent6"/>
              </a:buClr>
              <a:buSzPts val="2400"/>
              <a:buNone/>
              <a:defRPr sz="2400">
                <a:solidFill>
                  <a:schemeClr val="accent6"/>
                </a:solidFill>
              </a:defRPr>
            </a:lvl1pPr>
            <a:lvl2pPr lvl="1" rtl="0">
              <a:lnSpc>
                <a:spcPct val="100000"/>
              </a:lnSpc>
              <a:spcBef>
                <a:spcPts val="1000"/>
              </a:spcBef>
              <a:spcAft>
                <a:spcPts val="0"/>
              </a:spcAft>
              <a:buClr>
                <a:schemeClr val="accent6"/>
              </a:buClr>
              <a:buSzPts val="2400"/>
              <a:buNone/>
              <a:defRPr sz="2400">
                <a:solidFill>
                  <a:schemeClr val="accent6"/>
                </a:solidFill>
              </a:defRPr>
            </a:lvl2pPr>
            <a:lvl3pPr lvl="2" rtl="0">
              <a:lnSpc>
                <a:spcPct val="100000"/>
              </a:lnSpc>
              <a:spcBef>
                <a:spcPts val="1000"/>
              </a:spcBef>
              <a:spcAft>
                <a:spcPts val="0"/>
              </a:spcAft>
              <a:buClr>
                <a:schemeClr val="accent6"/>
              </a:buClr>
              <a:buSzPts val="2400"/>
              <a:buNone/>
              <a:defRPr sz="2400">
                <a:solidFill>
                  <a:schemeClr val="accent6"/>
                </a:solidFill>
              </a:defRPr>
            </a:lvl3pPr>
            <a:lvl4pPr lvl="3" rtl="0">
              <a:lnSpc>
                <a:spcPct val="100000"/>
              </a:lnSpc>
              <a:spcBef>
                <a:spcPts val="1000"/>
              </a:spcBef>
              <a:spcAft>
                <a:spcPts val="0"/>
              </a:spcAft>
              <a:buClr>
                <a:schemeClr val="accent6"/>
              </a:buClr>
              <a:buSzPts val="2400"/>
              <a:buNone/>
              <a:defRPr sz="2400">
                <a:solidFill>
                  <a:schemeClr val="accent6"/>
                </a:solidFill>
              </a:defRPr>
            </a:lvl4pPr>
            <a:lvl5pPr lvl="4" rtl="0">
              <a:lnSpc>
                <a:spcPct val="100000"/>
              </a:lnSpc>
              <a:spcBef>
                <a:spcPts val="1000"/>
              </a:spcBef>
              <a:spcAft>
                <a:spcPts val="0"/>
              </a:spcAft>
              <a:buClr>
                <a:schemeClr val="accent6"/>
              </a:buClr>
              <a:buSzPts val="2400"/>
              <a:buNone/>
              <a:defRPr sz="2400">
                <a:solidFill>
                  <a:schemeClr val="accent6"/>
                </a:solidFill>
              </a:defRPr>
            </a:lvl5pPr>
            <a:lvl6pPr lvl="5" rtl="0">
              <a:lnSpc>
                <a:spcPct val="100000"/>
              </a:lnSpc>
              <a:spcBef>
                <a:spcPts val="1000"/>
              </a:spcBef>
              <a:spcAft>
                <a:spcPts val="0"/>
              </a:spcAft>
              <a:buClr>
                <a:schemeClr val="accent6"/>
              </a:buClr>
              <a:buSzPts val="2400"/>
              <a:buNone/>
              <a:defRPr sz="2400">
                <a:solidFill>
                  <a:schemeClr val="accent6"/>
                </a:solidFill>
              </a:defRPr>
            </a:lvl6pPr>
            <a:lvl7pPr lvl="6" rtl="0">
              <a:lnSpc>
                <a:spcPct val="100000"/>
              </a:lnSpc>
              <a:spcBef>
                <a:spcPts val="1000"/>
              </a:spcBef>
              <a:spcAft>
                <a:spcPts val="0"/>
              </a:spcAft>
              <a:buClr>
                <a:schemeClr val="accent6"/>
              </a:buClr>
              <a:buSzPts val="2400"/>
              <a:buNone/>
              <a:defRPr sz="2400">
                <a:solidFill>
                  <a:schemeClr val="accent6"/>
                </a:solidFill>
              </a:defRPr>
            </a:lvl7pPr>
            <a:lvl8pPr lvl="7" rtl="0">
              <a:lnSpc>
                <a:spcPct val="100000"/>
              </a:lnSpc>
              <a:spcBef>
                <a:spcPts val="1000"/>
              </a:spcBef>
              <a:spcAft>
                <a:spcPts val="0"/>
              </a:spcAft>
              <a:buClr>
                <a:schemeClr val="accent6"/>
              </a:buClr>
              <a:buSzPts val="2400"/>
              <a:buNone/>
              <a:defRPr sz="2400">
                <a:solidFill>
                  <a:schemeClr val="accent6"/>
                </a:solidFill>
              </a:defRPr>
            </a:lvl8pPr>
            <a:lvl9pPr lvl="8" rtl="0">
              <a:lnSpc>
                <a:spcPct val="100000"/>
              </a:lnSpc>
              <a:spcBef>
                <a:spcPts val="1000"/>
              </a:spcBef>
              <a:spcAft>
                <a:spcPts val="0"/>
              </a:spcAft>
              <a:buClr>
                <a:schemeClr val="accent6"/>
              </a:buClr>
              <a:buSzPts val="2400"/>
              <a:buNone/>
              <a:defRPr sz="2400">
                <a:solidFill>
                  <a:schemeClr val="accent6"/>
                </a:solidFill>
              </a:defRPr>
            </a:lvl9pPr>
          </a:lstStyle>
          <a:p/>
        </p:txBody>
      </p:sp>
      <p:sp>
        <p:nvSpPr>
          <p:cNvPr id="60" name="Google Shape;6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15"/>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6"/>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 name="Google Shape;68;p16"/>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69" name="Google Shape;69;p1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0" name="Google Shape;70;p16"/>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1" name="Google Shape;7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cxnSp>
        <p:nvCxnSpPr>
          <p:cNvPr id="73" name="Google Shape;73;p17"/>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74" name="Google Shape;74;p1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5" name="Google Shape;75;p17"/>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cxnSp>
        <p:nvCxnSpPr>
          <p:cNvPr id="82" name="Google Shape;82;p19"/>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83" name="Google Shape;83;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4" name="Google Shape;84;p19"/>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 name="Shape 86"/>
        <p:cNvGrpSpPr/>
        <p:nvPr/>
      </p:nvGrpSpPr>
      <p:grpSpPr>
        <a:xfrm>
          <a:off x="0" y="0"/>
          <a:ext cx="0" cy="0"/>
          <a:chOff x="0" y="0"/>
          <a:chExt cx="0" cy="0"/>
        </a:xfrm>
      </p:grpSpPr>
      <p:sp>
        <p:nvSpPr>
          <p:cNvPr id="87" name="Google Shape;87;p20"/>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0"/>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90" name="Google Shape;9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21"/>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 name="Google Shape;93;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4" name="Google Shape;94;p21"/>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5" name="Google Shape;95;p21"/>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6"/>
              </a:buClr>
              <a:buSzPts val="2100"/>
              <a:buNone/>
              <a:defRPr sz="2100">
                <a:solidFill>
                  <a:schemeClr val="accent6"/>
                </a:solidFill>
              </a:defRPr>
            </a:lvl1pPr>
            <a:lvl2pPr lvl="1" rtl="0" algn="ctr">
              <a:lnSpc>
                <a:spcPct val="100000"/>
              </a:lnSpc>
              <a:spcBef>
                <a:spcPts val="0"/>
              </a:spcBef>
              <a:spcAft>
                <a:spcPts val="0"/>
              </a:spcAft>
              <a:buClr>
                <a:schemeClr val="accent6"/>
              </a:buClr>
              <a:buSzPts val="2100"/>
              <a:buNone/>
              <a:defRPr sz="2100">
                <a:solidFill>
                  <a:schemeClr val="accent6"/>
                </a:solidFill>
              </a:defRPr>
            </a:lvl2pPr>
            <a:lvl3pPr lvl="2" rtl="0" algn="ctr">
              <a:lnSpc>
                <a:spcPct val="100000"/>
              </a:lnSpc>
              <a:spcBef>
                <a:spcPts val="0"/>
              </a:spcBef>
              <a:spcAft>
                <a:spcPts val="0"/>
              </a:spcAft>
              <a:buClr>
                <a:schemeClr val="accent6"/>
              </a:buClr>
              <a:buSzPts val="2100"/>
              <a:buNone/>
              <a:defRPr sz="2100">
                <a:solidFill>
                  <a:schemeClr val="accent6"/>
                </a:solidFill>
              </a:defRPr>
            </a:lvl3pPr>
            <a:lvl4pPr lvl="3" rtl="0" algn="ctr">
              <a:lnSpc>
                <a:spcPct val="100000"/>
              </a:lnSpc>
              <a:spcBef>
                <a:spcPts val="0"/>
              </a:spcBef>
              <a:spcAft>
                <a:spcPts val="0"/>
              </a:spcAft>
              <a:buClr>
                <a:schemeClr val="accent6"/>
              </a:buClr>
              <a:buSzPts val="2100"/>
              <a:buNone/>
              <a:defRPr sz="2100">
                <a:solidFill>
                  <a:schemeClr val="accent6"/>
                </a:solidFill>
              </a:defRPr>
            </a:lvl4pPr>
            <a:lvl5pPr lvl="4" rtl="0" algn="ctr">
              <a:lnSpc>
                <a:spcPct val="100000"/>
              </a:lnSpc>
              <a:spcBef>
                <a:spcPts val="0"/>
              </a:spcBef>
              <a:spcAft>
                <a:spcPts val="0"/>
              </a:spcAft>
              <a:buClr>
                <a:schemeClr val="accent6"/>
              </a:buClr>
              <a:buSzPts val="2100"/>
              <a:buNone/>
              <a:defRPr sz="2100">
                <a:solidFill>
                  <a:schemeClr val="accent6"/>
                </a:solidFill>
              </a:defRPr>
            </a:lvl5pPr>
            <a:lvl6pPr lvl="5" rtl="0" algn="ctr">
              <a:lnSpc>
                <a:spcPct val="100000"/>
              </a:lnSpc>
              <a:spcBef>
                <a:spcPts val="0"/>
              </a:spcBef>
              <a:spcAft>
                <a:spcPts val="0"/>
              </a:spcAft>
              <a:buClr>
                <a:schemeClr val="accent6"/>
              </a:buClr>
              <a:buSzPts val="2100"/>
              <a:buNone/>
              <a:defRPr sz="2100">
                <a:solidFill>
                  <a:schemeClr val="accent6"/>
                </a:solidFill>
              </a:defRPr>
            </a:lvl6pPr>
            <a:lvl7pPr lvl="6" rtl="0" algn="ctr">
              <a:lnSpc>
                <a:spcPct val="100000"/>
              </a:lnSpc>
              <a:spcBef>
                <a:spcPts val="0"/>
              </a:spcBef>
              <a:spcAft>
                <a:spcPts val="0"/>
              </a:spcAft>
              <a:buClr>
                <a:schemeClr val="accent6"/>
              </a:buClr>
              <a:buSzPts val="2100"/>
              <a:buNone/>
              <a:defRPr sz="2100">
                <a:solidFill>
                  <a:schemeClr val="accent6"/>
                </a:solidFill>
              </a:defRPr>
            </a:lvl7pPr>
            <a:lvl8pPr lvl="7" rtl="0" algn="ctr">
              <a:lnSpc>
                <a:spcPct val="100000"/>
              </a:lnSpc>
              <a:spcBef>
                <a:spcPts val="0"/>
              </a:spcBef>
              <a:spcAft>
                <a:spcPts val="0"/>
              </a:spcAft>
              <a:buClr>
                <a:schemeClr val="accent6"/>
              </a:buClr>
              <a:buSzPts val="2100"/>
              <a:buNone/>
              <a:defRPr sz="2100">
                <a:solidFill>
                  <a:schemeClr val="accent6"/>
                </a:solidFill>
              </a:defRPr>
            </a:lvl8pPr>
            <a:lvl9pPr lvl="8" rtl="0"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96" name="Google Shape;96;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defRPr>
            </a:lvl1pPr>
            <a:lvl2pPr indent="-317500" lvl="1" marL="914400" rtl="0">
              <a:spcBef>
                <a:spcPts val="1600"/>
              </a:spcBef>
              <a:spcAft>
                <a:spcPts val="0"/>
              </a:spcAft>
              <a:buClr>
                <a:schemeClr val="accent1"/>
              </a:buClr>
              <a:buSzPts val="1400"/>
              <a:buChar char="○"/>
              <a:defRPr>
                <a:solidFill>
                  <a:schemeClr val="accent1"/>
                </a:solidFill>
              </a:defRPr>
            </a:lvl2pPr>
            <a:lvl3pPr indent="-317500" lvl="2" marL="1371600" rtl="0">
              <a:spcBef>
                <a:spcPts val="1600"/>
              </a:spcBef>
              <a:spcAft>
                <a:spcPts val="0"/>
              </a:spcAft>
              <a:buClr>
                <a:schemeClr val="accent1"/>
              </a:buClr>
              <a:buSzPts val="1400"/>
              <a:buChar char="■"/>
              <a:defRPr>
                <a:solidFill>
                  <a:schemeClr val="accent1"/>
                </a:solidFill>
              </a:defRPr>
            </a:lvl3pPr>
            <a:lvl4pPr indent="-317500" lvl="3" marL="1828800" rtl="0">
              <a:spcBef>
                <a:spcPts val="1600"/>
              </a:spcBef>
              <a:spcAft>
                <a:spcPts val="0"/>
              </a:spcAft>
              <a:buClr>
                <a:schemeClr val="accent1"/>
              </a:buClr>
              <a:buSzPts val="1400"/>
              <a:buChar char="●"/>
              <a:defRPr>
                <a:solidFill>
                  <a:schemeClr val="accent1"/>
                </a:solidFill>
              </a:defRPr>
            </a:lvl4pPr>
            <a:lvl5pPr indent="-317500" lvl="4" marL="2286000" rtl="0">
              <a:spcBef>
                <a:spcPts val="1600"/>
              </a:spcBef>
              <a:spcAft>
                <a:spcPts val="0"/>
              </a:spcAft>
              <a:buClr>
                <a:schemeClr val="accent1"/>
              </a:buClr>
              <a:buSzPts val="1400"/>
              <a:buChar char="○"/>
              <a:defRPr>
                <a:solidFill>
                  <a:schemeClr val="accent1"/>
                </a:solidFill>
              </a:defRPr>
            </a:lvl5pPr>
            <a:lvl6pPr indent="-317500" lvl="5" marL="2743200" rtl="0">
              <a:spcBef>
                <a:spcPts val="1600"/>
              </a:spcBef>
              <a:spcAft>
                <a:spcPts val="0"/>
              </a:spcAft>
              <a:buClr>
                <a:schemeClr val="accent1"/>
              </a:buClr>
              <a:buSzPts val="1400"/>
              <a:buChar char="■"/>
              <a:defRPr>
                <a:solidFill>
                  <a:schemeClr val="accent1"/>
                </a:solidFill>
              </a:defRPr>
            </a:lvl6pPr>
            <a:lvl7pPr indent="-317500" lvl="6" marL="3200400" rtl="0">
              <a:spcBef>
                <a:spcPts val="1600"/>
              </a:spcBef>
              <a:spcAft>
                <a:spcPts val="0"/>
              </a:spcAft>
              <a:buClr>
                <a:schemeClr val="accent1"/>
              </a:buClr>
              <a:buSzPts val="1400"/>
              <a:buChar char="●"/>
              <a:defRPr>
                <a:solidFill>
                  <a:schemeClr val="accent1"/>
                </a:solidFill>
              </a:defRPr>
            </a:lvl7pPr>
            <a:lvl8pPr indent="-317500" lvl="7" marL="3657600" rtl="0">
              <a:spcBef>
                <a:spcPts val="1600"/>
              </a:spcBef>
              <a:spcAft>
                <a:spcPts val="0"/>
              </a:spcAft>
              <a:buClr>
                <a:schemeClr val="accent1"/>
              </a:buClr>
              <a:buSzPts val="1400"/>
              <a:buChar char="○"/>
              <a:defRPr>
                <a:solidFill>
                  <a:schemeClr val="accent1"/>
                </a:solidFill>
              </a:defRPr>
            </a:lvl8pPr>
            <a:lvl9pPr indent="-317500" lvl="8" marL="4114800" rtl="0">
              <a:spcBef>
                <a:spcPts val="1600"/>
              </a:spcBef>
              <a:spcAft>
                <a:spcPts val="1600"/>
              </a:spcAft>
              <a:buClr>
                <a:schemeClr val="accent1"/>
              </a:buClr>
              <a:buSzPts val="1400"/>
              <a:buChar char="■"/>
              <a:defRPr>
                <a:solidFill>
                  <a:schemeClr val="accent1"/>
                </a:solidFill>
              </a:defRPr>
            </a:lvl9pPr>
          </a:lstStyle>
          <a:p/>
        </p:txBody>
      </p:sp>
      <p:sp>
        <p:nvSpPr>
          <p:cNvPr id="97" name="Google Shape;9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sp>
        <p:nvSpPr>
          <p:cNvPr id="99" name="Google Shape;99;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0" name="Google Shape;10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1" name="Shape 101"/>
        <p:cNvGrpSpPr/>
        <p:nvPr/>
      </p:nvGrpSpPr>
      <p:grpSpPr>
        <a:xfrm>
          <a:off x="0" y="0"/>
          <a:ext cx="0" cy="0"/>
          <a:chOff x="0" y="0"/>
          <a:chExt cx="0" cy="0"/>
        </a:xfrm>
      </p:grpSpPr>
      <p:sp>
        <p:nvSpPr>
          <p:cNvPr id="102" name="Google Shape;102;p2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3"/>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10800"/>
              <a:buNone/>
              <a:defRPr sz="10800">
                <a:solidFill>
                  <a:schemeClr val="accent6"/>
                </a:solidFill>
              </a:defRPr>
            </a:lvl1pPr>
            <a:lvl2pPr lvl="1" rtl="0" algn="ctr">
              <a:spcBef>
                <a:spcPts val="0"/>
              </a:spcBef>
              <a:spcAft>
                <a:spcPts val="0"/>
              </a:spcAft>
              <a:buClr>
                <a:schemeClr val="accent6"/>
              </a:buClr>
              <a:buSzPts val="10800"/>
              <a:buNone/>
              <a:defRPr sz="10800">
                <a:solidFill>
                  <a:schemeClr val="accent6"/>
                </a:solidFill>
              </a:defRPr>
            </a:lvl2pPr>
            <a:lvl3pPr lvl="2" rtl="0" algn="ctr">
              <a:spcBef>
                <a:spcPts val="0"/>
              </a:spcBef>
              <a:spcAft>
                <a:spcPts val="0"/>
              </a:spcAft>
              <a:buClr>
                <a:schemeClr val="accent6"/>
              </a:buClr>
              <a:buSzPts val="10800"/>
              <a:buNone/>
              <a:defRPr sz="10800">
                <a:solidFill>
                  <a:schemeClr val="accent6"/>
                </a:solidFill>
              </a:defRPr>
            </a:lvl3pPr>
            <a:lvl4pPr lvl="3" rtl="0" algn="ctr">
              <a:spcBef>
                <a:spcPts val="0"/>
              </a:spcBef>
              <a:spcAft>
                <a:spcPts val="0"/>
              </a:spcAft>
              <a:buClr>
                <a:schemeClr val="accent6"/>
              </a:buClr>
              <a:buSzPts val="10800"/>
              <a:buNone/>
              <a:defRPr sz="10800">
                <a:solidFill>
                  <a:schemeClr val="accent6"/>
                </a:solidFill>
              </a:defRPr>
            </a:lvl4pPr>
            <a:lvl5pPr lvl="4" rtl="0" algn="ctr">
              <a:spcBef>
                <a:spcPts val="0"/>
              </a:spcBef>
              <a:spcAft>
                <a:spcPts val="0"/>
              </a:spcAft>
              <a:buClr>
                <a:schemeClr val="accent6"/>
              </a:buClr>
              <a:buSzPts val="10800"/>
              <a:buNone/>
              <a:defRPr sz="10800">
                <a:solidFill>
                  <a:schemeClr val="accent6"/>
                </a:solidFill>
              </a:defRPr>
            </a:lvl5pPr>
            <a:lvl6pPr lvl="5" rtl="0" algn="ctr">
              <a:spcBef>
                <a:spcPts val="0"/>
              </a:spcBef>
              <a:spcAft>
                <a:spcPts val="0"/>
              </a:spcAft>
              <a:buClr>
                <a:schemeClr val="accent6"/>
              </a:buClr>
              <a:buSzPts val="10800"/>
              <a:buNone/>
              <a:defRPr sz="10800">
                <a:solidFill>
                  <a:schemeClr val="accent6"/>
                </a:solidFill>
              </a:defRPr>
            </a:lvl6pPr>
            <a:lvl7pPr lvl="6" rtl="0" algn="ctr">
              <a:spcBef>
                <a:spcPts val="0"/>
              </a:spcBef>
              <a:spcAft>
                <a:spcPts val="0"/>
              </a:spcAft>
              <a:buClr>
                <a:schemeClr val="accent6"/>
              </a:buClr>
              <a:buSzPts val="10800"/>
              <a:buNone/>
              <a:defRPr sz="10800">
                <a:solidFill>
                  <a:schemeClr val="accent6"/>
                </a:solidFill>
              </a:defRPr>
            </a:lvl7pPr>
            <a:lvl8pPr lvl="7" rtl="0" algn="ctr">
              <a:spcBef>
                <a:spcPts val="0"/>
              </a:spcBef>
              <a:spcAft>
                <a:spcPts val="0"/>
              </a:spcAft>
              <a:buClr>
                <a:schemeClr val="accent6"/>
              </a:buClr>
              <a:buSzPts val="10800"/>
              <a:buNone/>
              <a:defRPr sz="10800">
                <a:solidFill>
                  <a:schemeClr val="accent6"/>
                </a:solidFill>
              </a:defRPr>
            </a:lvl8pPr>
            <a:lvl9pPr lvl="8" rtl="0" algn="ctr">
              <a:spcBef>
                <a:spcPts val="0"/>
              </a:spcBef>
              <a:spcAft>
                <a:spcPts val="0"/>
              </a:spcAft>
              <a:buClr>
                <a:schemeClr val="accent6"/>
              </a:buClr>
              <a:buSzPts val="10800"/>
              <a:buNone/>
              <a:defRPr sz="10800">
                <a:solidFill>
                  <a:schemeClr val="accent6"/>
                </a:solidFill>
              </a:defRPr>
            </a:lvl9pPr>
          </a:lstStyle>
          <a:p>
            <a:r>
              <a:t>xx%</a:t>
            </a:r>
          </a:p>
        </p:txBody>
      </p:sp>
      <p:sp>
        <p:nvSpPr>
          <p:cNvPr id="105" name="Google Shape;105;p23"/>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6" name="Google Shape;10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rgbClr val="FFD966"/>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52" name="Google Shape;52;p13"/>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rtl="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Lato"/>
                <a:ea typeface="Lato"/>
                <a:cs typeface="Lato"/>
                <a:sym typeface="Lato"/>
              </a:defRPr>
            </a:lvl1pPr>
            <a:lvl2pPr lvl="1" rtl="0" algn="r">
              <a:buNone/>
              <a:defRPr sz="1000">
                <a:solidFill>
                  <a:schemeClr val="dk1"/>
                </a:solidFill>
                <a:latin typeface="Lato"/>
                <a:ea typeface="Lato"/>
                <a:cs typeface="Lato"/>
                <a:sym typeface="Lato"/>
              </a:defRPr>
            </a:lvl2pPr>
            <a:lvl3pPr lvl="2" rtl="0" algn="r">
              <a:buNone/>
              <a:defRPr sz="1000">
                <a:solidFill>
                  <a:schemeClr val="dk1"/>
                </a:solidFill>
                <a:latin typeface="Lato"/>
                <a:ea typeface="Lato"/>
                <a:cs typeface="Lato"/>
                <a:sym typeface="Lato"/>
              </a:defRPr>
            </a:lvl3pPr>
            <a:lvl4pPr lvl="3" rtl="0" algn="r">
              <a:buNone/>
              <a:defRPr sz="1000">
                <a:solidFill>
                  <a:schemeClr val="dk1"/>
                </a:solidFill>
                <a:latin typeface="Lato"/>
                <a:ea typeface="Lato"/>
                <a:cs typeface="Lato"/>
                <a:sym typeface="Lato"/>
              </a:defRPr>
            </a:lvl4pPr>
            <a:lvl5pPr lvl="4" rtl="0" algn="r">
              <a:buNone/>
              <a:defRPr sz="1000">
                <a:solidFill>
                  <a:schemeClr val="dk1"/>
                </a:solidFill>
                <a:latin typeface="Lato"/>
                <a:ea typeface="Lato"/>
                <a:cs typeface="Lato"/>
                <a:sym typeface="Lato"/>
              </a:defRPr>
            </a:lvl5pPr>
            <a:lvl6pPr lvl="5" rtl="0" algn="r">
              <a:buNone/>
              <a:defRPr sz="1000">
                <a:solidFill>
                  <a:schemeClr val="dk1"/>
                </a:solidFill>
                <a:latin typeface="Lato"/>
                <a:ea typeface="Lato"/>
                <a:cs typeface="Lato"/>
                <a:sym typeface="Lato"/>
              </a:defRPr>
            </a:lvl6pPr>
            <a:lvl7pPr lvl="6" rtl="0" algn="r">
              <a:buNone/>
              <a:defRPr sz="1000">
                <a:solidFill>
                  <a:schemeClr val="dk1"/>
                </a:solidFill>
                <a:latin typeface="Lato"/>
                <a:ea typeface="Lato"/>
                <a:cs typeface="Lato"/>
                <a:sym typeface="Lato"/>
              </a:defRPr>
            </a:lvl7pPr>
            <a:lvl8pPr lvl="7" rtl="0" algn="r">
              <a:buNone/>
              <a:defRPr sz="1000">
                <a:solidFill>
                  <a:schemeClr val="dk1"/>
                </a:solidFill>
                <a:latin typeface="Lato"/>
                <a:ea typeface="Lato"/>
                <a:cs typeface="Lato"/>
                <a:sym typeface="Lato"/>
              </a:defRPr>
            </a:lvl8pPr>
            <a:lvl9pPr lvl="8" rtl="0"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www.sportsyou.com/home"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kbraley@sau39.org" TargetMode="External"/><Relationship Id="rId4" Type="http://schemas.openxmlformats.org/officeDocument/2006/relationships/hyperlink" Target="mailto:aramos@sau39.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souheganatc@sau39.org" TargetMode="External"/><Relationship Id="rId4" Type="http://schemas.openxmlformats.org/officeDocument/2006/relationships/hyperlink" Target="https://docs.google.com/document/d/1qB_ckzqpZ0v_anIaXX8cdbS7oFw0_5E8KVxMgrq8tpU/edit?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2" name="Shape 112"/>
        <p:cNvGrpSpPr/>
        <p:nvPr/>
      </p:nvGrpSpPr>
      <p:grpSpPr>
        <a:xfrm>
          <a:off x="0" y="0"/>
          <a:ext cx="0" cy="0"/>
          <a:chOff x="0" y="0"/>
          <a:chExt cx="0" cy="0"/>
        </a:xfrm>
      </p:grpSpPr>
      <p:sp>
        <p:nvSpPr>
          <p:cNvPr id="113" name="Google Shape;11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25"/>
          <p:cNvPicPr preferRelativeResize="0"/>
          <p:nvPr/>
        </p:nvPicPr>
        <p:blipFill>
          <a:blip r:embed="rId3">
            <a:alphaModFix/>
          </a:blip>
          <a:stretch>
            <a:fillRect/>
          </a:stretch>
        </p:blipFill>
        <p:spPr>
          <a:xfrm>
            <a:off x="190263" y="1518324"/>
            <a:ext cx="4195676" cy="2288376"/>
          </a:xfrm>
          <a:prstGeom prst="rect">
            <a:avLst/>
          </a:prstGeom>
          <a:noFill/>
          <a:ln>
            <a:noFill/>
          </a:ln>
          <a:effectLst>
            <a:outerShdw blurRad="57150" rotWithShape="0" algn="bl" dir="5400000" dist="19050">
              <a:srgbClr val="000000">
                <a:alpha val="50000"/>
              </a:srgbClr>
            </a:outerShdw>
          </a:effectLst>
        </p:spPr>
      </p:pic>
      <p:pic>
        <p:nvPicPr>
          <p:cNvPr id="115" name="Google Shape;115;p25"/>
          <p:cNvPicPr preferRelativeResize="0"/>
          <p:nvPr/>
        </p:nvPicPr>
        <p:blipFill>
          <a:blip r:embed="rId4">
            <a:alphaModFix/>
          </a:blip>
          <a:stretch>
            <a:fillRect/>
          </a:stretch>
        </p:blipFill>
        <p:spPr>
          <a:xfrm>
            <a:off x="5550557" y="1385900"/>
            <a:ext cx="3112175" cy="2553200"/>
          </a:xfrm>
          <a:prstGeom prst="rect">
            <a:avLst/>
          </a:prstGeom>
          <a:noFill/>
          <a:ln>
            <a:noFill/>
          </a:ln>
        </p:spPr>
      </p:pic>
      <p:sp>
        <p:nvSpPr>
          <p:cNvPr id="116" name="Google Shape;116;p25"/>
          <p:cNvSpPr txBox="1"/>
          <p:nvPr/>
        </p:nvSpPr>
        <p:spPr>
          <a:xfrm>
            <a:off x="659125" y="445025"/>
            <a:ext cx="8314500" cy="9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rgbClr val="FFFF00"/>
                </a:solidFill>
              </a:rPr>
              <a:t>Spring 2025 MEET </a:t>
            </a:r>
            <a:r>
              <a:rPr lang="en" sz="2900">
                <a:solidFill>
                  <a:srgbClr val="CC0000"/>
                </a:solidFill>
              </a:rPr>
              <a:t>THE</a:t>
            </a:r>
            <a:r>
              <a:rPr lang="en" sz="2900">
                <a:solidFill>
                  <a:srgbClr val="FFFF00"/>
                </a:solidFill>
              </a:rPr>
              <a:t> </a:t>
            </a:r>
            <a:r>
              <a:rPr lang="en" sz="2900">
                <a:solidFill>
                  <a:srgbClr val="CC0000"/>
                </a:solidFill>
              </a:rPr>
              <a:t>COACHES NIGHT</a:t>
            </a:r>
            <a:endParaRPr sz="2900">
              <a:solidFill>
                <a:srgbClr val="CC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188" name="Shape 188"/>
        <p:cNvGrpSpPr/>
        <p:nvPr/>
      </p:nvGrpSpPr>
      <p:grpSpPr>
        <a:xfrm>
          <a:off x="0" y="0"/>
          <a:ext cx="0" cy="0"/>
          <a:chOff x="0" y="0"/>
          <a:chExt cx="0" cy="0"/>
        </a:xfrm>
      </p:grpSpPr>
      <p:sp>
        <p:nvSpPr>
          <p:cNvPr id="189" name="Google Shape;189;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TCL </a:t>
            </a:r>
            <a:r>
              <a:rPr lang="en">
                <a:solidFill>
                  <a:schemeClr val="lt1"/>
                </a:solidFill>
              </a:rPr>
              <a:t>Policies for Middle School Athletes</a:t>
            </a:r>
            <a:endParaRPr>
              <a:solidFill>
                <a:schemeClr val="lt1"/>
              </a:solidFill>
            </a:endParaRPr>
          </a:p>
        </p:txBody>
      </p:sp>
      <p:sp>
        <p:nvSpPr>
          <p:cNvPr id="190" name="Google Shape;190;p34"/>
          <p:cNvSpPr txBox="1"/>
          <p:nvPr>
            <p:ph idx="1" type="body"/>
          </p:nvPr>
        </p:nvSpPr>
        <p:spPr>
          <a:xfrm>
            <a:off x="311700" y="945550"/>
            <a:ext cx="85206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lt1"/>
              </a:buClr>
              <a:buSzPts val="1700"/>
              <a:buChar char="●"/>
            </a:pPr>
            <a:r>
              <a:rPr lang="en" sz="1700">
                <a:solidFill>
                  <a:schemeClr val="lt1"/>
                </a:solidFill>
              </a:rPr>
              <a:t>Player Eligibility</a:t>
            </a:r>
            <a:endParaRPr sz="1700">
              <a:solidFill>
                <a:schemeClr val="lt1"/>
              </a:solidFill>
            </a:endParaRPr>
          </a:p>
          <a:p>
            <a:pPr indent="-311150" lvl="1" marL="914400" rtl="0" algn="l">
              <a:spcBef>
                <a:spcPts val="0"/>
              </a:spcBef>
              <a:spcAft>
                <a:spcPts val="0"/>
              </a:spcAft>
              <a:buClr>
                <a:schemeClr val="lt1"/>
              </a:buClr>
              <a:buSzPts val="1300"/>
              <a:buChar char="○"/>
            </a:pPr>
            <a:r>
              <a:rPr lang="en" sz="1300">
                <a:solidFill>
                  <a:schemeClr val="lt1"/>
                </a:solidFill>
              </a:rPr>
              <a:t>Upon entering fifth grade, a student is eligible for competition (whether or not he/she competes) for no more than four consecutive years.</a:t>
            </a:r>
            <a:endParaRPr sz="13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Home-educated, non-public, charter school students</a:t>
            </a:r>
            <a:endParaRPr sz="1700">
              <a:solidFill>
                <a:schemeClr val="lt1"/>
              </a:solidFill>
            </a:endParaRPr>
          </a:p>
          <a:p>
            <a:pPr indent="-311150" lvl="1" marL="914400" rtl="0" algn="l">
              <a:spcBef>
                <a:spcPts val="0"/>
              </a:spcBef>
              <a:spcAft>
                <a:spcPts val="0"/>
              </a:spcAft>
              <a:buClr>
                <a:schemeClr val="lt1"/>
              </a:buClr>
              <a:buSzPts val="1300"/>
              <a:buChar char="○"/>
            </a:pPr>
            <a:r>
              <a:rPr lang="en" sz="1300">
                <a:solidFill>
                  <a:schemeClr val="lt1"/>
                </a:solidFill>
              </a:rPr>
              <a:t>A home educated student may represent a charter school, non-public or public school in the district where they reside.  The home educated student must be living with the parents or legal guardians in the family residence.</a:t>
            </a:r>
            <a:endParaRPr sz="1300">
              <a:solidFill>
                <a:schemeClr val="lt1"/>
              </a:solidFill>
            </a:endParaRPr>
          </a:p>
          <a:p>
            <a:pPr indent="-311150" lvl="1" marL="914400" rtl="0" algn="l">
              <a:spcBef>
                <a:spcPts val="0"/>
              </a:spcBef>
              <a:spcAft>
                <a:spcPts val="0"/>
              </a:spcAft>
              <a:buClr>
                <a:schemeClr val="lt1"/>
              </a:buClr>
              <a:buSzPts val="1300"/>
              <a:buChar char="○"/>
            </a:pPr>
            <a:r>
              <a:rPr lang="en" sz="1300">
                <a:solidFill>
                  <a:schemeClr val="lt1"/>
                </a:solidFill>
              </a:rPr>
              <a:t>A non-public and charter school student may represent the non-public or charter school they attend or the public school in the district where they reside.  The non-public or charter school student must be living with the parents or legal guardians in the family residence.</a:t>
            </a:r>
            <a:endParaRPr sz="13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School Representation</a:t>
            </a:r>
            <a:endParaRPr sz="1700">
              <a:solidFill>
                <a:schemeClr val="lt1"/>
              </a:solidFill>
            </a:endParaRPr>
          </a:p>
          <a:p>
            <a:pPr indent="-311150" lvl="1" marL="914400" rtl="0" algn="l">
              <a:spcBef>
                <a:spcPts val="0"/>
              </a:spcBef>
              <a:spcAft>
                <a:spcPts val="0"/>
              </a:spcAft>
              <a:buClr>
                <a:schemeClr val="lt1"/>
              </a:buClr>
              <a:buSzPts val="1300"/>
              <a:buChar char="○"/>
            </a:pPr>
            <a:r>
              <a:rPr lang="en" sz="1300">
                <a:solidFill>
                  <a:schemeClr val="lt1"/>
                </a:solidFill>
              </a:rPr>
              <a:t>A student is eligible to represent only one (1) school in any academic year, unless a legal change of residence has occurred.</a:t>
            </a:r>
            <a:endParaRPr sz="1300">
              <a:solidFill>
                <a:schemeClr val="lt1"/>
              </a:solidFill>
            </a:endParaRPr>
          </a:p>
          <a:p>
            <a:pPr indent="-311150" lvl="1" marL="914400" rtl="0" algn="l">
              <a:spcBef>
                <a:spcPts val="0"/>
              </a:spcBef>
              <a:spcAft>
                <a:spcPts val="0"/>
              </a:spcAft>
              <a:buClr>
                <a:schemeClr val="lt1"/>
              </a:buClr>
              <a:buSzPts val="1300"/>
              <a:buChar char="○"/>
            </a:pPr>
            <a:r>
              <a:rPr lang="en" sz="1300">
                <a:solidFill>
                  <a:schemeClr val="lt1"/>
                </a:solidFill>
              </a:rPr>
              <a:t>For students participating in clubs/AAU etc. the school team shall be the priority and  missing any portion of a middle school practice or competition to practice or compete with an out-of-school team may result in dismissal from the school team. </a:t>
            </a:r>
            <a:endParaRPr sz="1300">
              <a:solidFill>
                <a:schemeClr val="lt1"/>
              </a:solidFill>
            </a:endParaRPr>
          </a:p>
          <a:p>
            <a:pPr indent="0" lvl="0" marL="457200" rtl="0" algn="l">
              <a:spcBef>
                <a:spcPts val="1600"/>
              </a:spcBef>
              <a:spcAft>
                <a:spcPts val="0"/>
              </a:spcAft>
              <a:buNone/>
            </a:pPr>
            <a:r>
              <a:t/>
            </a:r>
            <a:endParaRPr sz="1700">
              <a:solidFill>
                <a:schemeClr val="lt1"/>
              </a:solidFill>
            </a:endParaRPr>
          </a:p>
          <a:p>
            <a:pPr indent="-336550" lvl="0" marL="457200" rtl="0" algn="l">
              <a:spcBef>
                <a:spcPts val="1600"/>
              </a:spcBef>
              <a:spcAft>
                <a:spcPts val="0"/>
              </a:spcAft>
              <a:buClr>
                <a:schemeClr val="lt1"/>
              </a:buClr>
              <a:buSzPts val="1700"/>
              <a:buChar char="●"/>
            </a:pPr>
            <a:r>
              <a:t/>
            </a:r>
            <a:endParaRPr sz="1700">
              <a:solidFill>
                <a:schemeClr val="lt1"/>
              </a:solidFill>
            </a:endParaRPr>
          </a:p>
          <a:p>
            <a:pPr indent="-336550" lvl="0" marL="457200" rtl="0" algn="l">
              <a:spcBef>
                <a:spcPts val="0"/>
              </a:spcBef>
              <a:spcAft>
                <a:spcPts val="0"/>
              </a:spcAft>
              <a:buClr>
                <a:schemeClr val="lt1"/>
              </a:buClr>
              <a:buSzPts val="1700"/>
              <a:buChar char="●"/>
            </a:pPr>
            <a:r>
              <a:t/>
            </a:r>
            <a:endParaRPr sz="17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Athletic Guidelines</a:t>
            </a:r>
            <a:endParaRPr/>
          </a:p>
        </p:txBody>
      </p:sp>
      <p:sp>
        <p:nvSpPr>
          <p:cNvPr id="196" name="Google Shape;196;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Go to Class on Time</a:t>
            </a:r>
            <a:endParaRPr/>
          </a:p>
          <a:p>
            <a:pPr indent="-317500" lvl="1" marL="914400" rtl="0" algn="l">
              <a:spcBef>
                <a:spcPts val="0"/>
              </a:spcBef>
              <a:spcAft>
                <a:spcPts val="0"/>
              </a:spcAft>
              <a:buSzPts val="1400"/>
              <a:buChar char="○"/>
            </a:pPr>
            <a:r>
              <a:rPr lang="en"/>
              <a:t>Being absent and/or excessively tardy will impact your ability to participate in athletics</a:t>
            </a:r>
            <a:endParaRPr/>
          </a:p>
          <a:p>
            <a:pPr indent="-317500" lvl="1" marL="914400" rtl="0" algn="l">
              <a:spcBef>
                <a:spcPts val="0"/>
              </a:spcBef>
              <a:spcAft>
                <a:spcPts val="0"/>
              </a:spcAft>
              <a:buSzPts val="1400"/>
              <a:buChar char="○"/>
            </a:pPr>
            <a:r>
              <a:rPr lang="en"/>
              <a:t>Do your Work</a:t>
            </a:r>
            <a:endParaRPr/>
          </a:p>
          <a:p>
            <a:pPr indent="-342900" lvl="0" marL="457200" rtl="0" algn="l">
              <a:spcBef>
                <a:spcPts val="0"/>
              </a:spcBef>
              <a:spcAft>
                <a:spcPts val="0"/>
              </a:spcAft>
              <a:buSzPts val="1800"/>
              <a:buChar char="●"/>
            </a:pPr>
            <a:r>
              <a:rPr lang="en"/>
              <a:t>Daily Team Attendance</a:t>
            </a:r>
            <a:endParaRPr/>
          </a:p>
          <a:p>
            <a:pPr indent="-317500" lvl="1" marL="914400" rtl="0" algn="l">
              <a:spcBef>
                <a:spcPts val="0"/>
              </a:spcBef>
              <a:spcAft>
                <a:spcPts val="0"/>
              </a:spcAft>
              <a:buSzPts val="1400"/>
              <a:buChar char="○"/>
            </a:pPr>
            <a:r>
              <a:rPr lang="en"/>
              <a:t>It is expected that once a season begins (first day of practice or tryouts), a student will be in attendance at every tryout, practice, competition, and team event.</a:t>
            </a:r>
            <a:endParaRPr/>
          </a:p>
          <a:p>
            <a:pPr indent="-342900" lvl="0" marL="457200" rtl="0" algn="l">
              <a:spcBef>
                <a:spcPts val="0"/>
              </a:spcBef>
              <a:spcAft>
                <a:spcPts val="0"/>
              </a:spcAft>
              <a:buSzPts val="1800"/>
              <a:buChar char="●"/>
            </a:pPr>
            <a:r>
              <a:rPr lang="en"/>
              <a:t>Uniform Return</a:t>
            </a:r>
            <a:endParaRPr/>
          </a:p>
          <a:p>
            <a:pPr indent="-317500" lvl="1" marL="914400" rtl="0" algn="l">
              <a:spcBef>
                <a:spcPts val="0"/>
              </a:spcBef>
              <a:spcAft>
                <a:spcPts val="0"/>
              </a:spcAft>
              <a:buSzPts val="1400"/>
              <a:buChar char="○"/>
            </a:pPr>
            <a:r>
              <a:rPr lang="en"/>
              <a:t>Bring to Banquet/Team Celebration at end of season, coaches will collect. Not returning means no uniform next time.</a:t>
            </a:r>
            <a:endParaRPr/>
          </a:p>
          <a:p>
            <a:pPr indent="-342900" lvl="0" marL="457200" rtl="0" algn="l">
              <a:spcBef>
                <a:spcPts val="0"/>
              </a:spcBef>
              <a:spcAft>
                <a:spcPts val="0"/>
              </a:spcAft>
              <a:buSzPts val="1800"/>
              <a:buChar char="●"/>
            </a:pPr>
            <a:r>
              <a:rPr lang="en"/>
              <a:t>Parking</a:t>
            </a:r>
            <a:endParaRPr/>
          </a:p>
          <a:p>
            <a:pPr indent="-317500" lvl="1" marL="914400" rtl="0" algn="l">
              <a:spcBef>
                <a:spcPts val="0"/>
              </a:spcBef>
              <a:spcAft>
                <a:spcPts val="0"/>
              </a:spcAft>
              <a:buSzPts val="1400"/>
              <a:buChar char="○"/>
            </a:pPr>
            <a:r>
              <a:rPr lang="en"/>
              <a:t>Only in actual parking spots. Please do not park on Simeon Wilson Rd.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D4D4D"/>
            </a:gs>
            <a:gs pos="100000">
              <a:srgbClr val="000000"/>
            </a:gs>
          </a:gsLst>
          <a:lin ang="5400012" scaled="0"/>
        </a:gradFill>
      </p:bgPr>
    </p:bg>
    <p:spTree>
      <p:nvGrpSpPr>
        <p:cNvPr id="200" name="Shape 200"/>
        <p:cNvGrpSpPr/>
        <p:nvPr/>
      </p:nvGrpSpPr>
      <p:grpSpPr>
        <a:xfrm>
          <a:off x="0" y="0"/>
          <a:ext cx="0" cy="0"/>
          <a:chOff x="0" y="0"/>
          <a:chExt cx="0" cy="0"/>
        </a:xfrm>
      </p:grpSpPr>
      <p:sp>
        <p:nvSpPr>
          <p:cNvPr id="201" name="Google Shape;201;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Communication</a:t>
            </a:r>
            <a:endParaRPr>
              <a:solidFill>
                <a:schemeClr val="lt1"/>
              </a:solidFill>
            </a:endParaRPr>
          </a:p>
        </p:txBody>
      </p:sp>
      <p:sp>
        <p:nvSpPr>
          <p:cNvPr id="202" name="Google Shape;202;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AutoNum type="arabicPeriod"/>
            </a:pPr>
            <a:r>
              <a:rPr lang="en">
                <a:solidFill>
                  <a:schemeClr val="lt1"/>
                </a:solidFill>
              </a:rPr>
              <a:t>Parent and Student athlete</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Student Athlete and Coach</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Parent and Coach</a:t>
            </a:r>
            <a:endParaRPr>
              <a:solidFill>
                <a:schemeClr val="lt1"/>
              </a:solidFill>
            </a:endParaRPr>
          </a:p>
          <a:p>
            <a:pPr indent="-317500" lvl="1" marL="914400" rtl="0" algn="l">
              <a:spcBef>
                <a:spcPts val="0"/>
              </a:spcBef>
              <a:spcAft>
                <a:spcPts val="0"/>
              </a:spcAft>
              <a:buClr>
                <a:schemeClr val="lt1"/>
              </a:buClr>
              <a:buSzPts val="1400"/>
              <a:buAutoNum type="alphaLcPeriod"/>
            </a:pPr>
            <a:r>
              <a:rPr lang="en">
                <a:solidFill>
                  <a:schemeClr val="lt1"/>
                </a:solidFill>
              </a:rPr>
              <a:t>24 hour rule: never before, during or after a practice or game.</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Student Athlete, Parent, Coach and Athletic Director</a:t>
            </a:r>
            <a:endParaRPr>
              <a:solidFill>
                <a:schemeClr val="lt1"/>
              </a:solidFill>
            </a:endParaRPr>
          </a:p>
          <a:p>
            <a:pPr indent="0" lvl="0" marL="0" rtl="0" algn="ctr">
              <a:spcBef>
                <a:spcPts val="1600"/>
              </a:spcBef>
              <a:spcAft>
                <a:spcPts val="0"/>
              </a:spcAft>
              <a:buNone/>
            </a:pPr>
            <a:r>
              <a:t/>
            </a:r>
            <a:endParaRPr b="1" sz="2100">
              <a:solidFill>
                <a:schemeClr val="lt1"/>
              </a:solidFill>
            </a:endParaRPr>
          </a:p>
          <a:p>
            <a:pPr indent="0" lvl="0" marL="0" rtl="0" algn="ctr">
              <a:spcBef>
                <a:spcPts val="1600"/>
              </a:spcBef>
              <a:spcAft>
                <a:spcPts val="0"/>
              </a:spcAft>
              <a:buClr>
                <a:schemeClr val="dk1"/>
              </a:buClr>
              <a:buSzPts val="1100"/>
              <a:buFont typeface="Arial"/>
              <a:buNone/>
            </a:pPr>
            <a:r>
              <a:rPr b="1" lang="en" sz="1300">
                <a:solidFill>
                  <a:schemeClr val="lt1"/>
                </a:solidFill>
              </a:rPr>
              <a:t>Contact the Athletic Director immediately in the case of an emergency or a severe violation of safety.</a:t>
            </a:r>
            <a:endParaRPr b="1" sz="1300">
              <a:solidFill>
                <a:schemeClr val="lt1"/>
              </a:solidFill>
            </a:endParaRPr>
          </a:p>
          <a:p>
            <a:pPr indent="0" lvl="0" marL="0" rtl="0" algn="l">
              <a:spcBef>
                <a:spcPts val="1200"/>
              </a:spcBef>
              <a:spcAft>
                <a:spcPts val="0"/>
              </a:spcAft>
              <a:buClr>
                <a:schemeClr val="dk1"/>
              </a:buClr>
              <a:buSzPts val="1100"/>
              <a:buFont typeface="Arial"/>
              <a:buNone/>
            </a:pPr>
            <a:r>
              <a:t/>
            </a:r>
            <a:endParaRPr>
              <a:solidFill>
                <a:schemeClr val="lt1"/>
              </a:solidFill>
            </a:endParaRPr>
          </a:p>
          <a:p>
            <a:pPr indent="0" lvl="0" marL="0" rtl="0" algn="l">
              <a:spcBef>
                <a:spcPts val="1600"/>
              </a:spcBef>
              <a:spcAft>
                <a:spcPts val="0"/>
              </a:spcAft>
              <a:buClr>
                <a:schemeClr val="dk1"/>
              </a:buClr>
              <a:buSzPts val="1100"/>
              <a:buFont typeface="Arial"/>
              <a:buNone/>
            </a:pPr>
            <a:r>
              <a:t/>
            </a:r>
            <a:endParaRPr>
              <a:solidFill>
                <a:schemeClr val="lt1"/>
              </a:solidFill>
            </a:endParaRPr>
          </a:p>
          <a:p>
            <a:pPr indent="0" lvl="0" marL="0" rtl="0" algn="l">
              <a:spcBef>
                <a:spcPts val="1600"/>
              </a:spcBef>
              <a:spcAft>
                <a:spcPts val="1600"/>
              </a:spcAft>
              <a:buNone/>
            </a:pPr>
            <a:r>
              <a:t/>
            </a:r>
            <a:endParaRPr>
              <a:solidFill>
                <a:schemeClr val="lt1"/>
              </a:solidFill>
            </a:endParaRPr>
          </a:p>
        </p:txBody>
      </p:sp>
      <p:sp>
        <p:nvSpPr>
          <p:cNvPr id="203" name="Google Shape;203;p36"/>
          <p:cNvSpPr txBox="1"/>
          <p:nvPr/>
        </p:nvSpPr>
        <p:spPr>
          <a:xfrm>
            <a:off x="3480875" y="1393775"/>
            <a:ext cx="215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265500" y="511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SportsYou</a:t>
            </a:r>
            <a:endParaRPr/>
          </a:p>
        </p:txBody>
      </p:sp>
      <p:sp>
        <p:nvSpPr>
          <p:cNvPr id="209" name="Google Shape;209;p37"/>
          <p:cNvSpPr txBox="1"/>
          <p:nvPr>
            <p:ph idx="1" type="subTitle"/>
          </p:nvPr>
        </p:nvSpPr>
        <p:spPr>
          <a:xfrm>
            <a:off x="265500" y="1673450"/>
            <a:ext cx="4045200" cy="2845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1 stop spot for all Communications for all teams</a:t>
            </a:r>
            <a:endParaRPr sz="1700"/>
          </a:p>
          <a:p>
            <a:pPr indent="-336550" lvl="1" marL="1371600" rtl="0" algn="l">
              <a:spcBef>
                <a:spcPts val="0"/>
              </a:spcBef>
              <a:spcAft>
                <a:spcPts val="0"/>
              </a:spcAft>
              <a:buSzPts val="1700"/>
              <a:buChar char="○"/>
            </a:pPr>
            <a:r>
              <a:rPr lang="en" sz="1700"/>
              <a:t>Schedules</a:t>
            </a:r>
            <a:endParaRPr sz="1700"/>
          </a:p>
          <a:p>
            <a:pPr indent="-336550" lvl="1" marL="1371600" rtl="0" algn="l">
              <a:spcBef>
                <a:spcPts val="0"/>
              </a:spcBef>
              <a:spcAft>
                <a:spcPts val="0"/>
              </a:spcAft>
              <a:buSzPts val="1700"/>
              <a:buChar char="○"/>
            </a:pPr>
            <a:r>
              <a:rPr lang="en" sz="1700"/>
              <a:t>Updates</a:t>
            </a:r>
            <a:endParaRPr sz="1700"/>
          </a:p>
          <a:p>
            <a:pPr indent="-336550" lvl="1" marL="1371600" rtl="0" algn="l">
              <a:spcBef>
                <a:spcPts val="0"/>
              </a:spcBef>
              <a:spcAft>
                <a:spcPts val="0"/>
              </a:spcAft>
              <a:buSzPts val="1700"/>
              <a:buChar char="○"/>
            </a:pPr>
            <a:r>
              <a:rPr lang="en" sz="1700"/>
              <a:t>Changes</a:t>
            </a:r>
            <a:endParaRPr sz="1700"/>
          </a:p>
          <a:p>
            <a:pPr indent="-336550" lvl="1" marL="1371600" rtl="0" algn="l">
              <a:spcBef>
                <a:spcPts val="0"/>
              </a:spcBef>
              <a:spcAft>
                <a:spcPts val="0"/>
              </a:spcAft>
              <a:buSzPts val="1700"/>
              <a:buChar char="○"/>
            </a:pPr>
            <a:r>
              <a:rPr lang="en" sz="1700"/>
              <a:t>Pictures</a:t>
            </a:r>
            <a:endParaRPr sz="1700"/>
          </a:p>
          <a:p>
            <a:pPr indent="-336550" lvl="1" marL="1371600" rtl="0" algn="l">
              <a:spcBef>
                <a:spcPts val="0"/>
              </a:spcBef>
              <a:spcAft>
                <a:spcPts val="0"/>
              </a:spcAft>
              <a:buSzPts val="1700"/>
              <a:buChar char="○"/>
            </a:pPr>
            <a:r>
              <a:rPr lang="en" sz="1700"/>
              <a:t>Forms</a:t>
            </a:r>
            <a:endParaRPr sz="1700"/>
          </a:p>
          <a:p>
            <a:pPr indent="0" lvl="0" marL="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Scan the QR Code in your Team Rooms to join</a:t>
            </a:r>
            <a:endParaRPr sz="1700"/>
          </a:p>
        </p:txBody>
      </p:sp>
      <p:pic>
        <p:nvPicPr>
          <p:cNvPr id="210" name="Google Shape;210;p37"/>
          <p:cNvPicPr preferRelativeResize="0"/>
          <p:nvPr/>
        </p:nvPicPr>
        <p:blipFill>
          <a:blip r:embed="rId4">
            <a:alphaModFix/>
          </a:blip>
          <a:stretch>
            <a:fillRect/>
          </a:stretch>
        </p:blipFill>
        <p:spPr>
          <a:xfrm>
            <a:off x="4151550" y="384275"/>
            <a:ext cx="4948950" cy="4316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FBFBF"/>
            </a:gs>
            <a:gs pos="100000">
              <a:srgbClr val="737373"/>
            </a:gs>
          </a:gsLst>
          <a:path path="circle">
            <a:fillToRect b="50%" l="50%" r="50%" t="50%"/>
          </a:path>
          <a:tileRect/>
        </a:gradFill>
      </p:bgPr>
    </p:bg>
    <p:spTree>
      <p:nvGrpSpPr>
        <p:cNvPr id="214" name="Shape 214"/>
        <p:cNvGrpSpPr/>
        <p:nvPr/>
      </p:nvGrpSpPr>
      <p:grpSpPr>
        <a:xfrm>
          <a:off x="0" y="0"/>
          <a:ext cx="0" cy="0"/>
          <a:chOff x="0" y="0"/>
          <a:chExt cx="0" cy="0"/>
        </a:xfrm>
      </p:grpSpPr>
      <p:sp>
        <p:nvSpPr>
          <p:cNvPr id="215" name="Google Shape;215;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Practices and Games/Meets</a:t>
            </a:r>
            <a:endParaRPr>
              <a:solidFill>
                <a:schemeClr val="lt1"/>
              </a:solidFill>
            </a:endParaRPr>
          </a:p>
        </p:txBody>
      </p:sp>
      <p:sp>
        <p:nvSpPr>
          <p:cNvPr id="216" name="Google Shape;216;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SHS </a:t>
            </a:r>
            <a:r>
              <a:rPr lang="en">
                <a:solidFill>
                  <a:schemeClr val="lt1"/>
                </a:solidFill>
              </a:rPr>
              <a:t>Practices begin no earlier than 3:45pm, AMS practices begin as close to 3:30pm as possible.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Games/Meets will vary.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Travel</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Transportation To and From Contests: The school </a:t>
            </a:r>
            <a:r>
              <a:rPr lang="en">
                <a:solidFill>
                  <a:schemeClr val="lt1"/>
                </a:solidFill>
              </a:rPr>
              <a:t>strikes</a:t>
            </a:r>
            <a:r>
              <a:rPr lang="en">
                <a:solidFill>
                  <a:schemeClr val="lt1"/>
                </a:solidFill>
              </a:rPr>
              <a:t> to provide bus transportation, or a suitable substitute, to and from most “away” contests.  All team members are expected to travel to these contests using the school provided transportation in order to compete in the event.  Exceptions will be made to this rule in only the most necessary cases.  A student-athlete who does not ride the bus with the team without prior approval will not participate in the event.</a:t>
            </a:r>
            <a:endParaRPr>
              <a:solidFill>
                <a:schemeClr val="lt1"/>
              </a:solidFill>
            </a:endParaRPr>
          </a:p>
          <a:p>
            <a:pPr indent="0" lvl="0" marL="0" rtl="0" algn="l">
              <a:spcBef>
                <a:spcPts val="1600"/>
              </a:spcBef>
              <a:spcAft>
                <a:spcPts val="0"/>
              </a:spcAft>
              <a:buNone/>
            </a:pPr>
            <a:r>
              <a:t/>
            </a:r>
            <a:endParaRPr>
              <a:solidFill>
                <a:schemeClr val="lt1"/>
              </a:solidFill>
            </a:endParaRPr>
          </a:p>
          <a:p>
            <a:pPr indent="0" lvl="0" marL="0" rtl="0" algn="l">
              <a:spcBef>
                <a:spcPts val="1600"/>
              </a:spcBef>
              <a:spcAft>
                <a:spcPts val="0"/>
              </a:spcAft>
              <a:buClr>
                <a:schemeClr val="dk1"/>
              </a:buClr>
              <a:buSzPts val="1100"/>
              <a:buFont typeface="Arial"/>
              <a:buNone/>
            </a:pPr>
            <a:r>
              <a:t/>
            </a:r>
            <a:endParaRPr>
              <a:solidFill>
                <a:schemeClr val="lt1"/>
              </a:solidFill>
            </a:endParaRPr>
          </a:p>
          <a:p>
            <a:pPr indent="0" lvl="0" marL="0" rtl="0" algn="l">
              <a:spcBef>
                <a:spcPts val="1600"/>
              </a:spcBef>
              <a:spcAft>
                <a:spcPts val="0"/>
              </a:spcAft>
              <a:buClr>
                <a:schemeClr val="dk1"/>
              </a:buClr>
              <a:buSzPts val="1100"/>
              <a:buFont typeface="Arial"/>
              <a:buNone/>
            </a:pPr>
            <a:r>
              <a:t/>
            </a:r>
            <a:endParaRPr>
              <a:solidFill>
                <a:schemeClr val="lt1"/>
              </a:solidFill>
            </a:endParaRPr>
          </a:p>
          <a:p>
            <a:pPr indent="0" lvl="0" marL="0" rtl="0" algn="l">
              <a:spcBef>
                <a:spcPts val="1600"/>
              </a:spcBef>
              <a:spcAft>
                <a:spcPts val="1600"/>
              </a:spcAft>
              <a:buNone/>
            </a:pPr>
            <a:r>
              <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Reminders	</a:t>
            </a:r>
            <a:endParaRPr/>
          </a:p>
        </p:txBody>
      </p:sp>
      <p:sp>
        <p:nvSpPr>
          <p:cNvPr id="222" name="Google Shape;222;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Parent / guardian communication with school staff is vital. For the success of our players and coaches, please reach out to the athletic department anytime you have a question or concern.    </a:t>
            </a:r>
            <a:endParaRPr/>
          </a:p>
          <a:p>
            <a:pPr indent="0" lvl="0" marL="0" rtl="0" algn="l">
              <a:spcBef>
                <a:spcPts val="1600"/>
              </a:spcBef>
              <a:spcAft>
                <a:spcPts val="0"/>
              </a:spcAft>
              <a:buNone/>
            </a:pPr>
            <a:r>
              <a:rPr lang="en"/>
              <a:t>Kelli: </a:t>
            </a:r>
            <a:r>
              <a:rPr lang="en" u="sng">
                <a:solidFill>
                  <a:schemeClr val="dk1"/>
                </a:solidFill>
                <a:hlinkClick r:id="rId3">
                  <a:extLst>
                    <a:ext uri="{A12FA001-AC4F-418D-AE19-62706E023703}">
                      <ahyp:hlinkClr val="tx"/>
                    </a:ext>
                  </a:extLst>
                </a:hlinkClick>
              </a:rPr>
              <a:t>kbraley@sau39.org</a:t>
            </a:r>
            <a:r>
              <a:rPr lang="en"/>
              <a:t> or call 673-9940 x5331</a:t>
            </a:r>
            <a:endParaRPr/>
          </a:p>
          <a:p>
            <a:pPr indent="0" lvl="0" marL="0" rtl="0" algn="l">
              <a:spcBef>
                <a:spcPts val="1600"/>
              </a:spcBef>
              <a:spcAft>
                <a:spcPts val="0"/>
              </a:spcAft>
              <a:buNone/>
            </a:pPr>
            <a:r>
              <a:rPr lang="en"/>
              <a:t>Ben: </a:t>
            </a:r>
            <a:r>
              <a:rPr lang="en" u="sng">
                <a:solidFill>
                  <a:schemeClr val="dk1"/>
                </a:solidFill>
              </a:rPr>
              <a:t>barnold</a:t>
            </a:r>
            <a:r>
              <a:rPr lang="en" u="sng">
                <a:solidFill>
                  <a:schemeClr val="dk1"/>
                </a:solidFill>
                <a:hlinkClick r:id="rId4">
                  <a:extLst>
                    <a:ext uri="{A12FA001-AC4F-418D-AE19-62706E023703}">
                      <ahyp:hlinkClr val="tx"/>
                    </a:ext>
                  </a:extLst>
                </a:hlinkClick>
              </a:rPr>
              <a:t>@sau39.org</a:t>
            </a:r>
            <a:r>
              <a:rPr lang="en"/>
              <a:t> or call 673-9940 x5330</a:t>
            </a:r>
            <a:endParaRPr/>
          </a:p>
          <a:p>
            <a:pPr indent="0" lvl="0" marL="0" rtl="0" algn="l">
              <a:spcBef>
                <a:spcPts val="1600"/>
              </a:spcBef>
              <a:spcAft>
                <a:spcPts val="1600"/>
              </a:spcAft>
              <a:buNone/>
            </a:pPr>
            <a:r>
              <a:rPr lang="en"/>
              <a:t>Marcus: souheganatc@sau39.org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20" name="Shape 120"/>
        <p:cNvGrpSpPr/>
        <p:nvPr/>
      </p:nvGrpSpPr>
      <p:grpSpPr>
        <a:xfrm>
          <a:off x="0" y="0"/>
          <a:ext cx="0" cy="0"/>
          <a:chOff x="0" y="0"/>
          <a:chExt cx="0" cy="0"/>
        </a:xfrm>
      </p:grpSpPr>
      <p:sp>
        <p:nvSpPr>
          <p:cNvPr id="121" name="Google Shape;121;p2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Introductions</a:t>
            </a:r>
            <a:endParaRPr>
              <a:solidFill>
                <a:srgbClr val="000000"/>
              </a:solidFill>
            </a:endParaRPr>
          </a:p>
        </p:txBody>
      </p:sp>
      <p:sp>
        <p:nvSpPr>
          <p:cNvPr id="122" name="Google Shape;122;p26"/>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Kelli Braley</a:t>
            </a:r>
            <a:r>
              <a:rPr lang="en">
                <a:solidFill>
                  <a:srgbClr val="000000"/>
                </a:solidFill>
              </a:rPr>
              <a:t>- Athletic Director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Ben Arnold- Asst Athletic Director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Marcus Jones</a:t>
            </a:r>
            <a:r>
              <a:rPr lang="en">
                <a:solidFill>
                  <a:srgbClr val="000000"/>
                </a:solidFill>
              </a:rPr>
              <a:t>- Athletic Trainer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Arthur Maerlender, PhD, ABPP-CN    Board Certified Clinical Neuropsychologist</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Topics</a:t>
            </a:r>
            <a:endParaRPr/>
          </a:p>
        </p:txBody>
      </p:sp>
      <p:sp>
        <p:nvSpPr>
          <p:cNvPr id="128" name="Google Shape;128;p27"/>
          <p:cNvSpPr txBox="1"/>
          <p:nvPr>
            <p:ph idx="2" type="body"/>
          </p:nvPr>
        </p:nvSpPr>
        <p:spPr>
          <a:xfrm>
            <a:off x="487345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Introductions</a:t>
            </a:r>
            <a:endParaRPr/>
          </a:p>
          <a:p>
            <a:pPr indent="-342900" lvl="0" marL="457200" rtl="0" algn="l">
              <a:spcBef>
                <a:spcPts val="0"/>
              </a:spcBef>
              <a:spcAft>
                <a:spcPts val="0"/>
              </a:spcAft>
              <a:buSzPts val="1800"/>
              <a:buChar char="★"/>
            </a:pPr>
            <a:r>
              <a:rPr lang="en"/>
              <a:t>Values</a:t>
            </a:r>
            <a:endParaRPr/>
          </a:p>
          <a:p>
            <a:pPr indent="-342900" lvl="0" marL="457200" rtl="0" algn="l">
              <a:spcBef>
                <a:spcPts val="0"/>
              </a:spcBef>
              <a:spcAft>
                <a:spcPts val="0"/>
              </a:spcAft>
              <a:buSzPts val="1800"/>
              <a:buChar char="★"/>
            </a:pPr>
            <a:r>
              <a:rPr lang="en"/>
              <a:t>Registration</a:t>
            </a:r>
            <a:endParaRPr/>
          </a:p>
          <a:p>
            <a:pPr indent="-342900" lvl="0" marL="457200" rtl="0" algn="l">
              <a:spcBef>
                <a:spcPts val="0"/>
              </a:spcBef>
              <a:spcAft>
                <a:spcPts val="0"/>
              </a:spcAft>
              <a:buSzPts val="1800"/>
              <a:buChar char="★"/>
            </a:pPr>
            <a:r>
              <a:rPr lang="en"/>
              <a:t>Athletic</a:t>
            </a:r>
            <a:r>
              <a:rPr lang="en"/>
              <a:t> Training</a:t>
            </a:r>
            <a:endParaRPr/>
          </a:p>
          <a:p>
            <a:pPr indent="-342900" lvl="0" marL="457200" rtl="0" algn="l">
              <a:spcBef>
                <a:spcPts val="0"/>
              </a:spcBef>
              <a:spcAft>
                <a:spcPts val="0"/>
              </a:spcAft>
              <a:buSzPts val="1800"/>
              <a:buChar char="★"/>
            </a:pPr>
            <a:r>
              <a:rPr lang="en"/>
              <a:t>NHIAA/TCL Rules</a:t>
            </a:r>
            <a:endParaRPr/>
          </a:p>
          <a:p>
            <a:pPr indent="-342900" lvl="0" marL="457200" rtl="0" algn="l">
              <a:spcBef>
                <a:spcPts val="0"/>
              </a:spcBef>
              <a:spcAft>
                <a:spcPts val="0"/>
              </a:spcAft>
              <a:buSzPts val="1800"/>
              <a:buChar char="★"/>
            </a:pPr>
            <a:r>
              <a:rPr lang="en"/>
              <a:t>Communication</a:t>
            </a:r>
            <a:endParaRPr/>
          </a:p>
          <a:p>
            <a:pPr indent="-342900" lvl="0" marL="457200" rtl="0" algn="l">
              <a:spcBef>
                <a:spcPts val="0"/>
              </a:spcBef>
              <a:spcAft>
                <a:spcPts val="0"/>
              </a:spcAft>
              <a:buSzPts val="1800"/>
              <a:buChar char="★"/>
            </a:pPr>
            <a:r>
              <a:rPr lang="en"/>
              <a:t>Practices and Games</a:t>
            </a:r>
            <a:endParaRPr/>
          </a:p>
          <a:p>
            <a:pPr indent="-342900" lvl="0" marL="457200" rtl="0" algn="l">
              <a:spcBef>
                <a:spcPts val="0"/>
              </a:spcBef>
              <a:spcAft>
                <a:spcPts val="0"/>
              </a:spcAft>
              <a:buSzPts val="1800"/>
              <a:buChar char="★"/>
            </a:pPr>
            <a:r>
              <a:rPr lang="en"/>
              <a:t>Schedules</a:t>
            </a:r>
            <a:endParaRPr/>
          </a:p>
          <a:p>
            <a:pPr indent="-342900" lvl="0" marL="457200" rtl="0" algn="l">
              <a:spcBef>
                <a:spcPts val="0"/>
              </a:spcBef>
              <a:spcAft>
                <a:spcPts val="0"/>
              </a:spcAft>
              <a:buSzPts val="1800"/>
              <a:buChar char="★"/>
            </a:pPr>
            <a:r>
              <a:rPr lang="en"/>
              <a:t>Meet </a:t>
            </a:r>
            <a:r>
              <a:rPr lang="en"/>
              <a:t>the Coaches</a:t>
            </a:r>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32" name="Shape 132"/>
        <p:cNvGrpSpPr/>
        <p:nvPr/>
      </p:nvGrpSpPr>
      <p:grpSpPr>
        <a:xfrm>
          <a:off x="0" y="0"/>
          <a:ext cx="0" cy="0"/>
          <a:chOff x="0" y="0"/>
          <a:chExt cx="0" cy="0"/>
        </a:xfrm>
      </p:grpSpPr>
      <p:sp>
        <p:nvSpPr>
          <p:cNvPr id="133" name="Google Shape;133;p28"/>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Vision and Mission</a:t>
            </a:r>
            <a:endParaRPr/>
          </a:p>
        </p:txBody>
      </p:sp>
      <p:sp>
        <p:nvSpPr>
          <p:cNvPr id="134" name="Google Shape;134;p28"/>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Interscholastic athletics are an extension of the classroom wherein our student-athletes learn valuable lessons that will help them as they progress through life. </a:t>
            </a:r>
            <a:endParaRPr/>
          </a:p>
          <a:p>
            <a:pPr indent="0" lvl="0" marL="0" rtl="0" algn="l">
              <a:spcBef>
                <a:spcPts val="1600"/>
              </a:spcBef>
              <a:spcAft>
                <a:spcPts val="1600"/>
              </a:spcAft>
              <a:buNone/>
            </a:pPr>
            <a:r>
              <a:rPr lang="en"/>
              <a:t>The athletic department will establish strong working relationships with your student-athletes that will allow teaching and learning to flourish. To accomplish this, creating an environment of respect and support for both the athletic and academic endeavors of your student-athletes is essential. It is within this atmosphere that we will help to develop the youth of Amherst and Mont Vernon so that they will be able to make positive contributions to society.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38" name="Shape 138"/>
        <p:cNvGrpSpPr/>
        <p:nvPr/>
      </p:nvGrpSpPr>
      <p:grpSpPr>
        <a:xfrm>
          <a:off x="0" y="0"/>
          <a:ext cx="0" cy="0"/>
          <a:chOff x="0" y="0"/>
          <a:chExt cx="0" cy="0"/>
        </a:xfrm>
      </p:grpSpPr>
      <p:sp>
        <p:nvSpPr>
          <p:cNvPr id="139" name="Google Shape;139;p2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Living Our Mission</a:t>
            </a:r>
            <a:endParaRPr/>
          </a:p>
        </p:txBody>
      </p:sp>
      <p:sp>
        <p:nvSpPr>
          <p:cNvPr id="140" name="Google Shape;140;p29"/>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 and maintain outstanding programs that produce championship results in the classroom and in life.</a:t>
            </a:r>
            <a:endParaRPr/>
          </a:p>
          <a:p>
            <a:pPr indent="0" lvl="0" marL="0" rtl="0" algn="l">
              <a:spcBef>
                <a:spcPts val="1600"/>
              </a:spcBef>
              <a:spcAft>
                <a:spcPts val="0"/>
              </a:spcAft>
              <a:buNone/>
            </a:pPr>
            <a:r>
              <a:rPr lang="en"/>
              <a:t>Stress the importance of academic achievement, the pursuit of and desire for knowledge, and progress towards graduation. </a:t>
            </a:r>
            <a:endParaRPr/>
          </a:p>
          <a:p>
            <a:pPr indent="0" lvl="0" marL="0" rtl="0" algn="l">
              <a:spcBef>
                <a:spcPts val="1600"/>
              </a:spcBef>
              <a:spcAft>
                <a:spcPts val="0"/>
              </a:spcAft>
              <a:buNone/>
            </a:pPr>
            <a:r>
              <a:rPr lang="en"/>
              <a:t>Expect the involvement of student-athletes in policy formation and execution and increase their personal interaction with the Department of Athletics staff. </a:t>
            </a:r>
            <a:endParaRPr/>
          </a:p>
          <a:p>
            <a:pPr indent="0" lvl="0" marL="0" rtl="0" algn="l">
              <a:spcBef>
                <a:spcPts val="1600"/>
              </a:spcBef>
              <a:spcAft>
                <a:spcPts val="0"/>
              </a:spcAft>
              <a:buNone/>
            </a:pPr>
            <a:r>
              <a:rPr lang="en"/>
              <a:t>Partner with the SAU and community to maintain and enhance facilities.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0"/>
          <p:cNvSpPr txBox="1"/>
          <p:nvPr>
            <p:ph idx="4294967295" type="title"/>
          </p:nvPr>
        </p:nvSpPr>
        <p:spPr>
          <a:xfrm>
            <a:off x="374200" y="103975"/>
            <a:ext cx="8368200" cy="6861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222222"/>
                </a:solidFill>
              </a:rPr>
              <a:t>Core Values</a:t>
            </a:r>
            <a:r>
              <a:rPr lang="en" sz="3000"/>
              <a:t>-Respect, Trust, Courage</a:t>
            </a:r>
            <a:endParaRPr sz="3000"/>
          </a:p>
          <a:p>
            <a:pPr indent="0" lvl="0" marL="0" rtl="0" algn="l">
              <a:spcBef>
                <a:spcPts val="0"/>
              </a:spcBef>
              <a:spcAft>
                <a:spcPts val="0"/>
              </a:spcAft>
              <a:buNone/>
            </a:pPr>
            <a:r>
              <a:rPr lang="en" sz="3000">
                <a:solidFill>
                  <a:schemeClr val="dk2"/>
                </a:solidFill>
              </a:rPr>
              <a:t>Compassion, Accountability, Respect, Effort</a:t>
            </a:r>
            <a:endParaRPr sz="3000">
              <a:solidFill>
                <a:schemeClr val="dk2"/>
              </a:solidFill>
            </a:endParaRPr>
          </a:p>
          <a:p>
            <a:pPr indent="0" lvl="0" marL="0" rtl="0" algn="l">
              <a:spcBef>
                <a:spcPts val="0"/>
              </a:spcBef>
              <a:spcAft>
                <a:spcPts val="0"/>
              </a:spcAft>
              <a:buNone/>
            </a:pPr>
            <a:r>
              <a:t/>
            </a:r>
            <a:endParaRPr sz="3000"/>
          </a:p>
        </p:txBody>
      </p:sp>
      <p:grpSp>
        <p:nvGrpSpPr>
          <p:cNvPr id="146" name="Google Shape;146;p30"/>
          <p:cNvGrpSpPr/>
          <p:nvPr/>
        </p:nvGrpSpPr>
        <p:grpSpPr>
          <a:xfrm>
            <a:off x="431825" y="1342525"/>
            <a:ext cx="2683300" cy="3302700"/>
            <a:chOff x="431825" y="1342525"/>
            <a:chExt cx="2683300" cy="3302700"/>
          </a:xfrm>
        </p:grpSpPr>
        <p:sp>
          <p:nvSpPr>
            <p:cNvPr id="147" name="Google Shape;147;p30"/>
            <p:cNvSpPr/>
            <p:nvPr/>
          </p:nvSpPr>
          <p:spPr>
            <a:xfrm>
              <a:off x="431825" y="1342525"/>
              <a:ext cx="26832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0"/>
            <p:cNvSpPr txBox="1"/>
            <p:nvPr/>
          </p:nvSpPr>
          <p:spPr>
            <a:xfrm>
              <a:off x="431925" y="1342525"/>
              <a:ext cx="26832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30"/>
          <p:cNvSpPr txBox="1"/>
          <p:nvPr>
            <p:ph idx="4294967295" type="body"/>
          </p:nvPr>
        </p:nvSpPr>
        <p:spPr>
          <a:xfrm>
            <a:off x="489192" y="1337725"/>
            <a:ext cx="349500" cy="8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1</a:t>
            </a:r>
            <a:endParaRPr>
              <a:solidFill>
                <a:srgbClr val="000000"/>
              </a:solidFill>
            </a:endParaRPr>
          </a:p>
        </p:txBody>
      </p:sp>
      <p:cxnSp>
        <p:nvCxnSpPr>
          <p:cNvPr id="150" name="Google Shape;150;p30"/>
          <p:cNvCxnSpPr/>
          <p:nvPr/>
        </p:nvCxnSpPr>
        <p:spPr>
          <a:xfrm>
            <a:off x="857675" y="1514725"/>
            <a:ext cx="0" cy="478800"/>
          </a:xfrm>
          <a:prstGeom prst="straightConnector1">
            <a:avLst/>
          </a:prstGeom>
          <a:noFill/>
          <a:ln cap="flat" cmpd="sng" w="9525">
            <a:solidFill>
              <a:srgbClr val="000000"/>
            </a:solidFill>
            <a:prstDash val="solid"/>
            <a:round/>
            <a:headEnd len="sm" w="sm" type="none"/>
            <a:tailEnd len="sm" w="sm" type="none"/>
          </a:ln>
        </p:spPr>
      </p:cxnSp>
      <p:sp>
        <p:nvSpPr>
          <p:cNvPr id="151" name="Google Shape;151;p30"/>
          <p:cNvSpPr txBox="1"/>
          <p:nvPr>
            <p:ph idx="4294967295" type="body"/>
          </p:nvPr>
        </p:nvSpPr>
        <p:spPr>
          <a:xfrm>
            <a:off x="933875" y="1337725"/>
            <a:ext cx="2101800" cy="823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rPr>
              <a:t>Student-Athletes	</a:t>
            </a:r>
            <a:endParaRPr>
              <a:solidFill>
                <a:srgbClr val="000000"/>
              </a:solidFill>
            </a:endParaRPr>
          </a:p>
        </p:txBody>
      </p:sp>
      <p:grpSp>
        <p:nvGrpSpPr>
          <p:cNvPr id="152" name="Google Shape;152;p30"/>
          <p:cNvGrpSpPr/>
          <p:nvPr/>
        </p:nvGrpSpPr>
        <p:grpSpPr>
          <a:xfrm>
            <a:off x="3221800" y="1342525"/>
            <a:ext cx="2673004" cy="3302700"/>
            <a:chOff x="3221800" y="1342525"/>
            <a:chExt cx="2673004" cy="3302700"/>
          </a:xfrm>
        </p:grpSpPr>
        <p:sp>
          <p:nvSpPr>
            <p:cNvPr id="153" name="Google Shape;153;p30"/>
            <p:cNvSpPr/>
            <p:nvPr/>
          </p:nvSpPr>
          <p:spPr>
            <a:xfrm>
              <a:off x="3221803"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0"/>
            <p:cNvSpPr txBox="1"/>
            <p:nvPr/>
          </p:nvSpPr>
          <p:spPr>
            <a:xfrm>
              <a:off x="3221800"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30"/>
          <p:cNvSpPr txBox="1"/>
          <p:nvPr>
            <p:ph idx="4294967295" type="body"/>
          </p:nvPr>
        </p:nvSpPr>
        <p:spPr>
          <a:xfrm>
            <a:off x="3275767" y="1337725"/>
            <a:ext cx="349500" cy="8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2</a:t>
            </a:r>
            <a:endParaRPr>
              <a:solidFill>
                <a:srgbClr val="000000"/>
              </a:solidFill>
            </a:endParaRPr>
          </a:p>
        </p:txBody>
      </p:sp>
      <p:cxnSp>
        <p:nvCxnSpPr>
          <p:cNvPr id="156" name="Google Shape;156;p30"/>
          <p:cNvCxnSpPr/>
          <p:nvPr/>
        </p:nvCxnSpPr>
        <p:spPr>
          <a:xfrm>
            <a:off x="3647550" y="1514725"/>
            <a:ext cx="0" cy="478800"/>
          </a:xfrm>
          <a:prstGeom prst="straightConnector1">
            <a:avLst/>
          </a:prstGeom>
          <a:noFill/>
          <a:ln cap="flat" cmpd="sng" w="9525">
            <a:solidFill>
              <a:srgbClr val="000000"/>
            </a:solidFill>
            <a:prstDash val="solid"/>
            <a:round/>
            <a:headEnd len="sm" w="sm" type="none"/>
            <a:tailEnd len="sm" w="sm" type="none"/>
          </a:ln>
        </p:spPr>
      </p:cxnSp>
      <p:sp>
        <p:nvSpPr>
          <p:cNvPr id="157" name="Google Shape;157;p30"/>
          <p:cNvSpPr txBox="1"/>
          <p:nvPr>
            <p:ph idx="4294967295" type="body"/>
          </p:nvPr>
        </p:nvSpPr>
        <p:spPr>
          <a:xfrm>
            <a:off x="3723750" y="1342525"/>
            <a:ext cx="2101800" cy="823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rPr>
              <a:t>Families	</a:t>
            </a:r>
            <a:endParaRPr>
              <a:solidFill>
                <a:schemeClr val="lt1"/>
              </a:solidFill>
            </a:endParaRPr>
          </a:p>
        </p:txBody>
      </p:sp>
      <p:grpSp>
        <p:nvGrpSpPr>
          <p:cNvPr id="158" name="Google Shape;158;p30"/>
          <p:cNvGrpSpPr/>
          <p:nvPr/>
        </p:nvGrpSpPr>
        <p:grpSpPr>
          <a:xfrm>
            <a:off x="6007125" y="1342525"/>
            <a:ext cx="2673000" cy="3302700"/>
            <a:chOff x="6007125" y="1342525"/>
            <a:chExt cx="2673000" cy="3302700"/>
          </a:xfrm>
        </p:grpSpPr>
        <p:sp>
          <p:nvSpPr>
            <p:cNvPr id="159" name="Google Shape;159;p30"/>
            <p:cNvSpPr/>
            <p:nvPr/>
          </p:nvSpPr>
          <p:spPr>
            <a:xfrm>
              <a:off x="6007125"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0"/>
            <p:cNvSpPr txBox="1"/>
            <p:nvPr/>
          </p:nvSpPr>
          <p:spPr>
            <a:xfrm>
              <a:off x="6007125"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 name="Google Shape;161;p30"/>
          <p:cNvSpPr txBox="1"/>
          <p:nvPr>
            <p:ph idx="4294967295" type="body"/>
          </p:nvPr>
        </p:nvSpPr>
        <p:spPr>
          <a:xfrm>
            <a:off x="6058742" y="1337725"/>
            <a:ext cx="349500" cy="8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3</a:t>
            </a:r>
            <a:endParaRPr>
              <a:solidFill>
                <a:srgbClr val="000000"/>
              </a:solidFill>
            </a:endParaRPr>
          </a:p>
        </p:txBody>
      </p:sp>
      <p:cxnSp>
        <p:nvCxnSpPr>
          <p:cNvPr id="162" name="Google Shape;162;p30"/>
          <p:cNvCxnSpPr/>
          <p:nvPr/>
        </p:nvCxnSpPr>
        <p:spPr>
          <a:xfrm>
            <a:off x="6427225" y="1514725"/>
            <a:ext cx="0" cy="478800"/>
          </a:xfrm>
          <a:prstGeom prst="straightConnector1">
            <a:avLst/>
          </a:prstGeom>
          <a:noFill/>
          <a:ln cap="flat" cmpd="sng" w="9525">
            <a:solidFill>
              <a:srgbClr val="000000"/>
            </a:solidFill>
            <a:prstDash val="solid"/>
            <a:round/>
            <a:headEnd len="sm" w="sm" type="none"/>
            <a:tailEnd len="sm" w="sm" type="none"/>
          </a:ln>
        </p:spPr>
      </p:cxnSp>
      <p:sp>
        <p:nvSpPr>
          <p:cNvPr id="163" name="Google Shape;163;p30"/>
          <p:cNvSpPr txBox="1"/>
          <p:nvPr>
            <p:ph idx="4294967295" type="body"/>
          </p:nvPr>
        </p:nvSpPr>
        <p:spPr>
          <a:xfrm>
            <a:off x="6503425" y="1342525"/>
            <a:ext cx="2101800" cy="823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rPr>
              <a:t>Coaches &amp; Staff</a:t>
            </a:r>
            <a:endParaRPr>
              <a:solidFill>
                <a:srgbClr val="000000"/>
              </a:solidFill>
            </a:endParaRPr>
          </a:p>
        </p:txBody>
      </p:sp>
      <p:sp>
        <p:nvSpPr>
          <p:cNvPr id="164" name="Google Shape;164;p30"/>
          <p:cNvSpPr txBox="1"/>
          <p:nvPr/>
        </p:nvSpPr>
        <p:spPr>
          <a:xfrm>
            <a:off x="531075" y="2311125"/>
            <a:ext cx="2419200" cy="2035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22222"/>
              </a:buClr>
              <a:buSzPts val="1600"/>
              <a:buFont typeface="Lato"/>
              <a:buChar char="★"/>
            </a:pPr>
            <a:r>
              <a:rPr lang="en" sz="1600">
                <a:solidFill>
                  <a:srgbClr val="222222"/>
                </a:solidFill>
                <a:latin typeface="Lato"/>
                <a:ea typeface="Lato"/>
                <a:cs typeface="Lato"/>
                <a:sym typeface="Lato"/>
              </a:rPr>
              <a:t>Set the Right Example</a:t>
            </a:r>
            <a:endParaRPr sz="1600">
              <a:solidFill>
                <a:srgbClr val="222222"/>
              </a:solidFill>
              <a:latin typeface="Lato"/>
              <a:ea typeface="Lato"/>
              <a:cs typeface="Lato"/>
              <a:sym typeface="Lato"/>
            </a:endParaRPr>
          </a:p>
          <a:p>
            <a:pPr indent="0" lvl="0" marL="0" rtl="0" algn="l">
              <a:spcBef>
                <a:spcPts val="0"/>
              </a:spcBef>
              <a:spcAft>
                <a:spcPts val="0"/>
              </a:spcAft>
              <a:buNone/>
            </a:pPr>
            <a:r>
              <a:t/>
            </a:r>
            <a:endParaRPr sz="1600">
              <a:solidFill>
                <a:srgbClr val="222222"/>
              </a:solidFill>
              <a:latin typeface="Lato"/>
              <a:ea typeface="Lato"/>
              <a:cs typeface="Lato"/>
              <a:sym typeface="Lato"/>
            </a:endParaRPr>
          </a:p>
          <a:p>
            <a:pPr indent="-330200" lvl="0" marL="457200" rtl="0" algn="l">
              <a:spcBef>
                <a:spcPts val="0"/>
              </a:spcBef>
              <a:spcAft>
                <a:spcPts val="0"/>
              </a:spcAft>
              <a:buClr>
                <a:srgbClr val="222222"/>
              </a:buClr>
              <a:buSzPts val="1600"/>
              <a:buFont typeface="Lato"/>
              <a:buChar char="★"/>
            </a:pPr>
            <a:r>
              <a:rPr lang="en" sz="1600">
                <a:solidFill>
                  <a:srgbClr val="222222"/>
                </a:solidFill>
                <a:latin typeface="Lato"/>
                <a:ea typeface="Lato"/>
                <a:cs typeface="Lato"/>
                <a:sym typeface="Lato"/>
              </a:rPr>
              <a:t>Lead with integrity</a:t>
            </a:r>
            <a:endParaRPr sz="1600">
              <a:solidFill>
                <a:srgbClr val="222222"/>
              </a:solidFill>
              <a:latin typeface="Lato"/>
              <a:ea typeface="Lato"/>
              <a:cs typeface="Lato"/>
              <a:sym typeface="Lato"/>
            </a:endParaRPr>
          </a:p>
          <a:p>
            <a:pPr indent="0" lvl="0" marL="0" rtl="0" algn="l">
              <a:spcBef>
                <a:spcPts val="0"/>
              </a:spcBef>
              <a:spcAft>
                <a:spcPts val="0"/>
              </a:spcAft>
              <a:buNone/>
            </a:pPr>
            <a:r>
              <a:t/>
            </a:r>
            <a:endParaRPr sz="1600">
              <a:solidFill>
                <a:srgbClr val="222222"/>
              </a:solidFill>
              <a:latin typeface="Lato"/>
              <a:ea typeface="Lato"/>
              <a:cs typeface="Lato"/>
              <a:sym typeface="Lato"/>
            </a:endParaRPr>
          </a:p>
          <a:p>
            <a:pPr indent="-330200" lvl="0" marL="457200" rtl="0" algn="l">
              <a:spcBef>
                <a:spcPts val="0"/>
              </a:spcBef>
              <a:spcAft>
                <a:spcPts val="0"/>
              </a:spcAft>
              <a:buClr>
                <a:srgbClr val="222222"/>
              </a:buClr>
              <a:buSzPts val="1600"/>
              <a:buFont typeface="Lato"/>
              <a:buChar char="★"/>
            </a:pPr>
            <a:r>
              <a:rPr lang="en" sz="1600">
                <a:solidFill>
                  <a:srgbClr val="222222"/>
                </a:solidFill>
                <a:latin typeface="Lato"/>
                <a:ea typeface="Lato"/>
                <a:cs typeface="Lato"/>
                <a:sym typeface="Lato"/>
              </a:rPr>
              <a:t>Work Hard</a:t>
            </a:r>
            <a:endParaRPr sz="1600">
              <a:solidFill>
                <a:srgbClr val="222222"/>
              </a:solidFill>
              <a:latin typeface="Lato"/>
              <a:ea typeface="Lato"/>
              <a:cs typeface="Lato"/>
              <a:sym typeface="Lato"/>
            </a:endParaRPr>
          </a:p>
        </p:txBody>
      </p:sp>
      <p:sp>
        <p:nvSpPr>
          <p:cNvPr id="165" name="Google Shape;165;p30"/>
          <p:cNvSpPr txBox="1"/>
          <p:nvPr/>
        </p:nvSpPr>
        <p:spPr>
          <a:xfrm>
            <a:off x="3422450" y="2281625"/>
            <a:ext cx="2250000" cy="2035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222222"/>
              </a:buClr>
              <a:buSzPts val="1800"/>
              <a:buFont typeface="Lato"/>
              <a:buChar char="★"/>
            </a:pPr>
            <a:r>
              <a:rPr lang="en" sz="1800">
                <a:solidFill>
                  <a:srgbClr val="222222"/>
                </a:solidFill>
                <a:latin typeface="Lato"/>
                <a:ea typeface="Lato"/>
                <a:cs typeface="Lato"/>
                <a:sym typeface="Lato"/>
              </a:rPr>
              <a:t>Keep it positive</a:t>
            </a:r>
            <a:endParaRPr sz="1800">
              <a:solidFill>
                <a:srgbClr val="222222"/>
              </a:solidFill>
              <a:latin typeface="Lato"/>
              <a:ea typeface="Lato"/>
              <a:cs typeface="Lato"/>
              <a:sym typeface="Lato"/>
            </a:endParaRPr>
          </a:p>
          <a:p>
            <a:pPr indent="0" lvl="0" marL="0" rtl="0" algn="l">
              <a:spcBef>
                <a:spcPts val="0"/>
              </a:spcBef>
              <a:spcAft>
                <a:spcPts val="0"/>
              </a:spcAft>
              <a:buNone/>
            </a:pPr>
            <a:r>
              <a:t/>
            </a:r>
            <a:endParaRPr sz="1800">
              <a:solidFill>
                <a:srgbClr val="222222"/>
              </a:solidFill>
              <a:latin typeface="Lato"/>
              <a:ea typeface="Lato"/>
              <a:cs typeface="Lato"/>
              <a:sym typeface="Lato"/>
            </a:endParaRPr>
          </a:p>
          <a:p>
            <a:pPr indent="-342900" lvl="0" marL="457200" rtl="0" algn="l">
              <a:spcBef>
                <a:spcPts val="0"/>
              </a:spcBef>
              <a:spcAft>
                <a:spcPts val="0"/>
              </a:spcAft>
              <a:buClr>
                <a:srgbClr val="222222"/>
              </a:buClr>
              <a:buSzPts val="1800"/>
              <a:buFont typeface="Lato"/>
              <a:buChar char="★"/>
            </a:pPr>
            <a:r>
              <a:rPr lang="en" sz="1800">
                <a:solidFill>
                  <a:srgbClr val="222222"/>
                </a:solidFill>
                <a:latin typeface="Lato"/>
                <a:ea typeface="Lato"/>
                <a:cs typeface="Lato"/>
                <a:sym typeface="Lato"/>
              </a:rPr>
              <a:t>Officials</a:t>
            </a:r>
            <a:endParaRPr sz="1800">
              <a:solidFill>
                <a:srgbClr val="222222"/>
              </a:solidFill>
              <a:latin typeface="Lato"/>
              <a:ea typeface="Lato"/>
              <a:cs typeface="Lato"/>
              <a:sym typeface="Lato"/>
            </a:endParaRPr>
          </a:p>
          <a:p>
            <a:pPr indent="0" lvl="0" marL="0" rtl="0" algn="l">
              <a:spcBef>
                <a:spcPts val="0"/>
              </a:spcBef>
              <a:spcAft>
                <a:spcPts val="0"/>
              </a:spcAft>
              <a:buNone/>
            </a:pPr>
            <a:r>
              <a:t/>
            </a:r>
            <a:endParaRPr sz="1800">
              <a:solidFill>
                <a:srgbClr val="222222"/>
              </a:solidFill>
              <a:latin typeface="Lato"/>
              <a:ea typeface="Lato"/>
              <a:cs typeface="Lato"/>
              <a:sym typeface="Lato"/>
            </a:endParaRPr>
          </a:p>
          <a:p>
            <a:pPr indent="-342900" lvl="0" marL="457200" rtl="0" algn="l">
              <a:spcBef>
                <a:spcPts val="0"/>
              </a:spcBef>
              <a:spcAft>
                <a:spcPts val="0"/>
              </a:spcAft>
              <a:buClr>
                <a:srgbClr val="222222"/>
              </a:buClr>
              <a:buSzPts val="1800"/>
              <a:buFont typeface="Lato"/>
              <a:buChar char="★"/>
            </a:pPr>
            <a:r>
              <a:rPr lang="en" sz="1800">
                <a:solidFill>
                  <a:srgbClr val="222222"/>
                </a:solidFill>
                <a:latin typeface="Lato"/>
                <a:ea typeface="Lato"/>
                <a:cs typeface="Lato"/>
                <a:sym typeface="Lato"/>
              </a:rPr>
              <a:t>Appropriate Communication</a:t>
            </a:r>
            <a:endParaRPr sz="1800">
              <a:solidFill>
                <a:srgbClr val="222222"/>
              </a:solidFill>
              <a:latin typeface="Lato"/>
              <a:ea typeface="Lato"/>
              <a:cs typeface="Lato"/>
              <a:sym typeface="Lato"/>
            </a:endParaRPr>
          </a:p>
        </p:txBody>
      </p:sp>
      <p:sp>
        <p:nvSpPr>
          <p:cNvPr id="166" name="Google Shape;166;p30"/>
          <p:cNvSpPr txBox="1"/>
          <p:nvPr/>
        </p:nvSpPr>
        <p:spPr>
          <a:xfrm>
            <a:off x="6166300" y="2281625"/>
            <a:ext cx="2370300" cy="2193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222222"/>
              </a:buClr>
              <a:buSzPts val="1800"/>
              <a:buFont typeface="Lato"/>
              <a:buChar char="★"/>
            </a:pPr>
            <a:r>
              <a:rPr lang="en" sz="1800">
                <a:solidFill>
                  <a:srgbClr val="222222"/>
                </a:solidFill>
                <a:latin typeface="Lato"/>
                <a:ea typeface="Lato"/>
                <a:cs typeface="Lato"/>
                <a:sym typeface="Lato"/>
              </a:rPr>
              <a:t>Whole students</a:t>
            </a:r>
            <a:endParaRPr sz="1800">
              <a:solidFill>
                <a:srgbClr val="222222"/>
              </a:solidFill>
              <a:latin typeface="Lato"/>
              <a:ea typeface="Lato"/>
              <a:cs typeface="Lato"/>
              <a:sym typeface="Lato"/>
            </a:endParaRPr>
          </a:p>
          <a:p>
            <a:pPr indent="0" lvl="0" marL="0" rtl="0" algn="l">
              <a:spcBef>
                <a:spcPts val="0"/>
              </a:spcBef>
              <a:spcAft>
                <a:spcPts val="0"/>
              </a:spcAft>
              <a:buNone/>
            </a:pPr>
            <a:r>
              <a:t/>
            </a:r>
            <a:endParaRPr sz="1800">
              <a:solidFill>
                <a:srgbClr val="222222"/>
              </a:solidFill>
              <a:latin typeface="Lato"/>
              <a:ea typeface="Lato"/>
              <a:cs typeface="Lato"/>
              <a:sym typeface="Lato"/>
            </a:endParaRPr>
          </a:p>
          <a:p>
            <a:pPr indent="-342900" lvl="0" marL="457200" rtl="0" algn="l">
              <a:spcBef>
                <a:spcPts val="0"/>
              </a:spcBef>
              <a:spcAft>
                <a:spcPts val="0"/>
              </a:spcAft>
              <a:buClr>
                <a:srgbClr val="222222"/>
              </a:buClr>
              <a:buSzPts val="1800"/>
              <a:buFont typeface="Lato"/>
              <a:buChar char="★"/>
            </a:pPr>
            <a:r>
              <a:rPr lang="en" sz="1800">
                <a:solidFill>
                  <a:srgbClr val="222222"/>
                </a:solidFill>
                <a:latin typeface="Lato"/>
                <a:ea typeface="Lato"/>
                <a:cs typeface="Lato"/>
                <a:sym typeface="Lato"/>
              </a:rPr>
              <a:t>Officials</a:t>
            </a:r>
            <a:endParaRPr sz="1800">
              <a:solidFill>
                <a:srgbClr val="222222"/>
              </a:solidFill>
              <a:latin typeface="Lato"/>
              <a:ea typeface="Lato"/>
              <a:cs typeface="Lato"/>
              <a:sym typeface="Lato"/>
            </a:endParaRPr>
          </a:p>
          <a:p>
            <a:pPr indent="0" lvl="0" marL="0" rtl="0" algn="l">
              <a:spcBef>
                <a:spcPts val="0"/>
              </a:spcBef>
              <a:spcAft>
                <a:spcPts val="0"/>
              </a:spcAft>
              <a:buNone/>
            </a:pPr>
            <a:r>
              <a:t/>
            </a:r>
            <a:endParaRPr sz="1800">
              <a:solidFill>
                <a:srgbClr val="222222"/>
              </a:solidFill>
              <a:latin typeface="Lato"/>
              <a:ea typeface="Lato"/>
              <a:cs typeface="Lato"/>
              <a:sym typeface="Lato"/>
            </a:endParaRPr>
          </a:p>
          <a:p>
            <a:pPr indent="-342900" lvl="0" marL="457200" rtl="0" algn="l">
              <a:spcBef>
                <a:spcPts val="0"/>
              </a:spcBef>
              <a:spcAft>
                <a:spcPts val="0"/>
              </a:spcAft>
              <a:buClr>
                <a:srgbClr val="222222"/>
              </a:buClr>
              <a:buSzPts val="1800"/>
              <a:buFont typeface="Lato"/>
              <a:buChar char="★"/>
            </a:pPr>
            <a:r>
              <a:rPr lang="en" sz="1800">
                <a:solidFill>
                  <a:srgbClr val="222222"/>
                </a:solidFill>
                <a:latin typeface="Lato"/>
                <a:ea typeface="Lato"/>
                <a:cs typeface="Lato"/>
                <a:sym typeface="Lato"/>
              </a:rPr>
              <a:t>Conversations</a:t>
            </a:r>
            <a:endParaRPr sz="1800">
              <a:solidFill>
                <a:srgbClr val="22222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Registration Steps</a:t>
            </a:r>
            <a:endParaRPr/>
          </a:p>
        </p:txBody>
      </p:sp>
      <p:sp>
        <p:nvSpPr>
          <p:cNvPr id="172" name="Google Shape;172;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AutoNum type="arabicPeriod"/>
            </a:pPr>
            <a:r>
              <a:rPr lang="en">
                <a:solidFill>
                  <a:schemeClr val="dk1"/>
                </a:solidFill>
              </a:rPr>
              <a:t>Online Registration through Powerschool</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Proof of Medical Exam Clearing Student for athletic participation</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ImPact Test (SHS ONLY)</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Marcus will be in touch with coaches regarding athletes who still need this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Academic Eligibility</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User Fee Payment</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SHS- My School Bucks, click “stores,” then “show all.” Invoices are not created for </a:t>
            </a:r>
            <a:r>
              <a:rPr lang="en">
                <a:solidFill>
                  <a:schemeClr val="dk1"/>
                </a:solidFill>
              </a:rPr>
              <a:t>athletics</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AMS-Check to “Amherst Middle School” can be dropped off at the Main Office</a:t>
            </a:r>
            <a:endParaRPr>
              <a:solidFill>
                <a:schemeClr val="dk1"/>
              </a:solidFill>
            </a:endParaRPr>
          </a:p>
          <a:p>
            <a:pPr indent="0" lvl="0" marL="0" rtl="0" algn="l">
              <a:spcBef>
                <a:spcPts val="1600"/>
              </a:spcBef>
              <a:spcAft>
                <a:spcPts val="1600"/>
              </a:spcAft>
              <a:buClr>
                <a:schemeClr val="dk1"/>
              </a:buClr>
              <a:buSzPts val="1100"/>
              <a:buFont typeface="Arial"/>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Athletic Training	</a:t>
            </a:r>
            <a:endParaRPr/>
          </a:p>
        </p:txBody>
      </p:sp>
      <p:sp>
        <p:nvSpPr>
          <p:cNvPr id="178" name="Google Shape;178;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Contact information </a:t>
            </a:r>
            <a:endParaRPr/>
          </a:p>
          <a:p>
            <a:pPr indent="-317500" lvl="1" marL="914400" rtl="0" algn="l">
              <a:spcBef>
                <a:spcPts val="0"/>
              </a:spcBef>
              <a:spcAft>
                <a:spcPts val="0"/>
              </a:spcAft>
              <a:buSzPts val="1400"/>
              <a:buChar char="○"/>
            </a:pPr>
            <a:r>
              <a:rPr lang="en"/>
              <a:t>Email: </a:t>
            </a:r>
            <a:r>
              <a:rPr lang="en" u="sng">
                <a:solidFill>
                  <a:schemeClr val="hlink"/>
                </a:solidFill>
                <a:hlinkClick r:id="rId3"/>
              </a:rPr>
              <a:t>souheganatc@sau39.org</a:t>
            </a:r>
            <a:endParaRPr/>
          </a:p>
          <a:p>
            <a:pPr indent="-342900" lvl="0" marL="457200" rtl="0" algn="l">
              <a:spcBef>
                <a:spcPts val="0"/>
              </a:spcBef>
              <a:spcAft>
                <a:spcPts val="0"/>
              </a:spcAft>
              <a:buSzPts val="1800"/>
              <a:buChar char="●"/>
            </a:pPr>
            <a:r>
              <a:rPr lang="en"/>
              <a:t>Office Hours</a:t>
            </a:r>
            <a:endParaRPr/>
          </a:p>
          <a:p>
            <a:pPr indent="-317500" lvl="1" marL="914400" rtl="0" algn="l">
              <a:spcBef>
                <a:spcPts val="0"/>
              </a:spcBef>
              <a:spcAft>
                <a:spcPts val="0"/>
              </a:spcAft>
              <a:buSzPts val="1400"/>
              <a:buChar char="○"/>
            </a:pPr>
            <a:r>
              <a:rPr lang="en"/>
              <a:t>1:00 pm to 4:00 pm.</a:t>
            </a:r>
            <a:endParaRPr/>
          </a:p>
          <a:p>
            <a:pPr indent="-317500" lvl="1" marL="914400" rtl="0" algn="l">
              <a:spcBef>
                <a:spcPts val="0"/>
              </a:spcBef>
              <a:spcAft>
                <a:spcPts val="0"/>
              </a:spcAft>
              <a:buSzPts val="1400"/>
              <a:buChar char="○"/>
            </a:pPr>
            <a:r>
              <a:rPr lang="en"/>
              <a:t>Do not leave during class to get treatment. </a:t>
            </a:r>
            <a:endParaRPr/>
          </a:p>
          <a:p>
            <a:pPr indent="-317500" lvl="1" marL="914400" rtl="0" algn="l">
              <a:spcBef>
                <a:spcPts val="0"/>
              </a:spcBef>
              <a:spcAft>
                <a:spcPts val="0"/>
              </a:spcAft>
              <a:buSzPts val="1400"/>
              <a:buChar char="○"/>
            </a:pPr>
            <a:r>
              <a:rPr lang="en"/>
              <a:t>Do not wait until practice begins to get treatment.</a:t>
            </a:r>
            <a:endParaRPr/>
          </a:p>
          <a:p>
            <a:pPr indent="-342900" lvl="0" marL="457200" rtl="0" algn="l">
              <a:spcBef>
                <a:spcPts val="0"/>
              </a:spcBef>
              <a:spcAft>
                <a:spcPts val="0"/>
              </a:spcAft>
              <a:buSzPts val="1800"/>
              <a:buChar char="●"/>
            </a:pPr>
            <a:r>
              <a:rPr lang="en"/>
              <a:t>Impact Testing </a:t>
            </a:r>
            <a:endParaRPr/>
          </a:p>
          <a:p>
            <a:pPr indent="-317500" lvl="1" marL="914400" rtl="0" algn="l">
              <a:spcBef>
                <a:spcPts val="0"/>
              </a:spcBef>
              <a:spcAft>
                <a:spcPts val="0"/>
              </a:spcAft>
              <a:buSzPts val="1400"/>
              <a:buChar char="○"/>
            </a:pPr>
            <a:r>
              <a:rPr lang="en" u="sng">
                <a:solidFill>
                  <a:schemeClr val="hlink"/>
                </a:solidFill>
                <a:hlinkClick r:id="rId4"/>
              </a:rPr>
              <a:t>Concussions/Return to play protocol </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2" name="Shape 182"/>
        <p:cNvGrpSpPr/>
        <p:nvPr/>
      </p:nvGrpSpPr>
      <p:grpSpPr>
        <a:xfrm>
          <a:off x="0" y="0"/>
          <a:ext cx="0" cy="0"/>
          <a:chOff x="0" y="0"/>
          <a:chExt cx="0" cy="0"/>
        </a:xfrm>
      </p:grpSpPr>
      <p:sp>
        <p:nvSpPr>
          <p:cNvPr id="183" name="Google Shape;18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NHIAA Policies for High School Athletes</a:t>
            </a:r>
            <a:endParaRPr>
              <a:solidFill>
                <a:schemeClr val="lt1"/>
              </a:solidFill>
            </a:endParaRPr>
          </a:p>
        </p:txBody>
      </p:sp>
      <p:sp>
        <p:nvSpPr>
          <p:cNvPr id="184" name="Google Shape;184;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Age (NHIAA By-Law Article II Section 1)</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Academic Eligibility </a:t>
            </a:r>
            <a:r>
              <a:rPr lang="en">
                <a:solidFill>
                  <a:schemeClr val="lt1"/>
                </a:solidFill>
              </a:rPr>
              <a:t>(NHIAA By-Law Article II Section 2)</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Eight Semester Rule  (NHIAA By-Law Article II Section 3)</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Transfer Students  (NHIAA By-Law Article II Section 4)</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Non-School Competition (NHIAA By-Law Article II Section 7)</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7F7"/>
      </a:dk1>
      <a:lt1>
        <a:srgbClr val="D10101"/>
      </a:lt1>
      <a:dk2>
        <a:srgbClr val="E60505"/>
      </a:dk2>
      <a:lt2>
        <a:srgbClr val="E20404"/>
      </a:lt2>
      <a:accent1>
        <a:srgbClr val="006F85"/>
      </a:accent1>
      <a:accent2>
        <a:srgbClr val="F00A0E"/>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